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1"/>
  </p:notes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al" charset="1" panose="020B0502020202020204"/>
      <p:regular r:id="rId10"/>
    </p:embeddedFont>
    <p:embeddedFont>
      <p:font typeface="Arial Bold" charset="1" panose="020B0802020202020204"/>
      <p:regular r:id="rId11"/>
    </p:embeddedFont>
    <p:embeddedFont>
      <p:font typeface="Arial Italics" charset="1" panose="020B0502020202090204"/>
      <p:regular r:id="rId12"/>
    </p:embeddedFont>
    <p:embeddedFont>
      <p:font typeface="Arial Bold Italics" charset="1" panose="020B0802020202090204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  <p:embeddedFont>
      <p:font typeface="Poppins Bold Italics" charset="1" panose="00000800000000000000"/>
      <p:regular r:id="rId17"/>
    </p:embeddedFont>
    <p:embeddedFont>
      <p:font typeface="Poppins Thin" charset="1" panose="00000300000000000000"/>
      <p:regular r:id="rId18"/>
    </p:embeddedFont>
    <p:embeddedFont>
      <p:font typeface="Poppins Thin Italics" charset="1" panose="00000300000000000000"/>
      <p:regular r:id="rId19"/>
    </p:embeddedFont>
    <p:embeddedFont>
      <p:font typeface="Poppins Extra-Light" charset="1" panose="00000300000000000000"/>
      <p:regular r:id="rId20"/>
    </p:embeddedFont>
    <p:embeddedFont>
      <p:font typeface="Poppins Extra-Light Italics" charset="1" panose="00000300000000000000"/>
      <p:regular r:id="rId21"/>
    </p:embeddedFont>
    <p:embeddedFont>
      <p:font typeface="Poppins Light" charset="1" panose="00000400000000000000"/>
      <p:regular r:id="rId22"/>
    </p:embeddedFont>
    <p:embeddedFont>
      <p:font typeface="Poppins Light Italics" charset="1" panose="00000400000000000000"/>
      <p:regular r:id="rId23"/>
    </p:embeddedFont>
    <p:embeddedFont>
      <p:font typeface="Poppins Medium" charset="1" panose="00000600000000000000"/>
      <p:regular r:id="rId24"/>
    </p:embeddedFont>
    <p:embeddedFont>
      <p:font typeface="Poppins Medium Italics" charset="1" panose="00000600000000000000"/>
      <p:regular r:id="rId25"/>
    </p:embeddedFont>
    <p:embeddedFont>
      <p:font typeface="Poppins Semi-Bold" charset="1" panose="00000700000000000000"/>
      <p:regular r:id="rId26"/>
    </p:embeddedFont>
    <p:embeddedFont>
      <p:font typeface="Poppins Semi-Bold Italics" charset="1" panose="00000700000000000000"/>
      <p:regular r:id="rId27"/>
    </p:embeddedFont>
    <p:embeddedFont>
      <p:font typeface="Poppins Ultra-Bold" charset="1" panose="00000900000000000000"/>
      <p:regular r:id="rId28"/>
    </p:embeddedFont>
    <p:embeddedFont>
      <p:font typeface="Poppins Ultra-Bold Italics" charset="1" panose="00000900000000000000"/>
      <p:regular r:id="rId29"/>
    </p:embeddedFont>
    <p:embeddedFont>
      <p:font typeface="Poppins Heavy" charset="1" panose="00000A00000000000000"/>
      <p:regular r:id="rId30"/>
    </p:embeddedFont>
    <p:embeddedFont>
      <p:font typeface="Poppins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notesMasters/notesMaster1.xml" Type="http://schemas.openxmlformats.org/officeDocument/2006/relationships/notesMaster"/><Relationship Id="rId42" Target="theme/theme2.xml" Type="http://schemas.openxmlformats.org/officeDocument/2006/relationships/theme"/><Relationship Id="rId43" Target="notesSlides/notesSlide1.xml" Type="http://schemas.openxmlformats.org/officeDocument/2006/relationships/notesSlide"/><Relationship Id="rId44" Target="notesSlides/notesSlide2.xml" Type="http://schemas.openxmlformats.org/officeDocument/2006/relationships/notesSlide"/><Relationship Id="rId45" Target="notesSlides/notesSlide3.xml" Type="http://schemas.openxmlformats.org/officeDocument/2006/relationships/notesSlide"/><Relationship Id="rId46" Target="notesSlides/notesSlide4.xml" Type="http://schemas.openxmlformats.org/officeDocument/2006/relationships/notesSlide"/><Relationship Id="rId47" Target="notesSlides/notesSlide5.xml" Type="http://schemas.openxmlformats.org/officeDocument/2006/relationships/notesSlide"/><Relationship Id="rId48" Target="notesSlides/notesSlide6.xml" Type="http://schemas.openxmlformats.org/officeDocument/2006/relationships/notesSlide"/><Relationship Id="rId49" Target="notesSlides/notesSlide7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8.xml" Type="http://schemas.openxmlformats.org/officeDocument/2006/relationships/notesSlide"/><Relationship Id="rId51" Target="notesSlides/notesSlide9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6.pn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4672" y="-34672"/>
            <a:ext cx="18357344" cy="10356344"/>
            <a:chOff x="0" y="0"/>
            <a:chExt cx="24476458" cy="138084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6228" y="46228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74510"/>
              </a:srgbClr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76456" cy="13808456"/>
            </a:xfrm>
            <a:custGeom>
              <a:avLst/>
              <a:gdLst/>
              <a:ahLst/>
              <a:cxnLst/>
              <a:rect r="r" b="b" t="t" l="l"/>
              <a:pathLst>
                <a:path h="13808456" w="24476456">
                  <a:moveTo>
                    <a:pt x="46228" y="0"/>
                  </a:moveTo>
                  <a:lnTo>
                    <a:pt x="24430228" y="0"/>
                  </a:lnTo>
                  <a:cubicBezTo>
                    <a:pt x="24455755" y="0"/>
                    <a:pt x="24476456" y="20701"/>
                    <a:pt x="24476456" y="46228"/>
                  </a:cubicBezTo>
                  <a:lnTo>
                    <a:pt x="24476456" y="13762228"/>
                  </a:lnTo>
                  <a:cubicBezTo>
                    <a:pt x="24476456" y="13787755"/>
                    <a:pt x="24455755" y="13808456"/>
                    <a:pt x="24430228" y="13808456"/>
                  </a:cubicBezTo>
                  <a:lnTo>
                    <a:pt x="46228" y="13808456"/>
                  </a:lnTo>
                  <a:cubicBezTo>
                    <a:pt x="20701" y="13808456"/>
                    <a:pt x="0" y="13787755"/>
                    <a:pt x="0" y="13762228"/>
                  </a:cubicBezTo>
                  <a:lnTo>
                    <a:pt x="0" y="46228"/>
                  </a:lnTo>
                  <a:cubicBezTo>
                    <a:pt x="0" y="20701"/>
                    <a:pt x="20701" y="0"/>
                    <a:pt x="46228" y="0"/>
                  </a:cubicBezTo>
                  <a:moveTo>
                    <a:pt x="46228" y="92456"/>
                  </a:moveTo>
                  <a:lnTo>
                    <a:pt x="46228" y="46228"/>
                  </a:lnTo>
                  <a:lnTo>
                    <a:pt x="92456" y="46228"/>
                  </a:lnTo>
                  <a:lnTo>
                    <a:pt x="92456" y="13762228"/>
                  </a:lnTo>
                  <a:lnTo>
                    <a:pt x="46228" y="13762228"/>
                  </a:lnTo>
                  <a:lnTo>
                    <a:pt x="46228" y="13716000"/>
                  </a:lnTo>
                  <a:lnTo>
                    <a:pt x="24430228" y="13716000"/>
                  </a:lnTo>
                  <a:lnTo>
                    <a:pt x="24430228" y="13762228"/>
                  </a:lnTo>
                  <a:lnTo>
                    <a:pt x="24384000" y="13762228"/>
                  </a:lnTo>
                  <a:lnTo>
                    <a:pt x="24384000" y="46228"/>
                  </a:lnTo>
                  <a:lnTo>
                    <a:pt x="24430228" y="46228"/>
                  </a:lnTo>
                  <a:lnTo>
                    <a:pt x="24430228" y="92456"/>
                  </a:lnTo>
                  <a:lnTo>
                    <a:pt x="46228" y="92456"/>
                  </a:lnTo>
                  <a:close/>
                </a:path>
              </a:pathLst>
            </a:custGeom>
            <a:solidFill>
              <a:srgbClr val="26265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990988" y="2189682"/>
            <a:ext cx="9164025" cy="258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41"/>
              </a:lnSpc>
            </a:pPr>
            <a:r>
              <a:rPr lang="en-US" sz="6561">
                <a:solidFill>
                  <a:srgbClr val="FFFFFF"/>
                </a:solidFill>
                <a:latin typeface="Poppins Bold"/>
              </a:rPr>
              <a:t>Serverless IoT for Data Processing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204052" y="6232080"/>
            <a:ext cx="7865890" cy="3503991"/>
            <a:chOff x="0" y="0"/>
            <a:chExt cx="10487854" cy="467198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026417"/>
              <a:ext cx="8266035" cy="36455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20363" indent="-210181" lvl="1">
                <a:lnSpc>
                  <a:spcPts val="3736"/>
                </a:lnSpc>
                <a:buFont typeface="Arial"/>
                <a:buChar char="•"/>
              </a:pPr>
              <a:r>
                <a:rPr lang="en-US" sz="1947">
                  <a:solidFill>
                    <a:srgbClr val="FFFFFF"/>
                  </a:solidFill>
                  <a:latin typeface="Poppins Bold"/>
                </a:rPr>
                <a:t>Navanitha M</a:t>
              </a:r>
            </a:p>
            <a:p>
              <a:pPr marL="420363" indent="-210181" lvl="1">
                <a:lnSpc>
                  <a:spcPts val="3736"/>
                </a:lnSpc>
                <a:buFont typeface="Arial"/>
                <a:buChar char="•"/>
              </a:pPr>
              <a:r>
                <a:rPr lang="en-US" sz="1947">
                  <a:solidFill>
                    <a:srgbClr val="FFFFFF"/>
                  </a:solidFill>
                  <a:latin typeface="Poppins Bold"/>
                </a:rPr>
                <a:t>Sowmiya S</a:t>
              </a:r>
            </a:p>
            <a:p>
              <a:pPr marL="420363" indent="-210181" lvl="1">
                <a:lnSpc>
                  <a:spcPts val="3736"/>
                </a:lnSpc>
                <a:buFont typeface="Arial"/>
                <a:buChar char="•"/>
              </a:pPr>
              <a:r>
                <a:rPr lang="en-US" sz="1947">
                  <a:solidFill>
                    <a:srgbClr val="FFFFFF"/>
                  </a:solidFill>
                  <a:latin typeface="Poppins Bold"/>
                </a:rPr>
                <a:t>Srija R</a:t>
              </a:r>
            </a:p>
            <a:p>
              <a:pPr marL="420363" indent="-210181" lvl="1">
                <a:lnSpc>
                  <a:spcPts val="3736"/>
                </a:lnSpc>
                <a:buFont typeface="Arial"/>
                <a:buChar char="•"/>
              </a:pPr>
              <a:r>
                <a:rPr lang="en-US" sz="1947">
                  <a:solidFill>
                    <a:srgbClr val="FFFFFF"/>
                  </a:solidFill>
                  <a:latin typeface="Poppins Bold"/>
                </a:rPr>
                <a:t>Vihasini E</a:t>
              </a:r>
            </a:p>
            <a:p>
              <a:pPr marL="420363" indent="-210181" lvl="1">
                <a:lnSpc>
                  <a:spcPts val="3736"/>
                </a:lnSpc>
                <a:buFont typeface="Arial"/>
                <a:buChar char="•"/>
              </a:pPr>
              <a:r>
                <a:rPr lang="en-US" sz="1947">
                  <a:solidFill>
                    <a:srgbClr val="FFFFFF"/>
                  </a:solidFill>
                  <a:latin typeface="Poppins Bold"/>
                </a:rPr>
                <a:t>Sugeetha S</a:t>
              </a:r>
            </a:p>
            <a:p>
              <a:pPr algn="l" marL="420362" indent="-210181" lvl="1">
                <a:lnSpc>
                  <a:spcPts val="3736"/>
                </a:lnSpc>
                <a:buFont typeface="Arial"/>
                <a:buChar char="•"/>
              </a:pPr>
              <a:r>
                <a:rPr lang="en-US" sz="1947">
                  <a:solidFill>
                    <a:srgbClr val="FFFFFF"/>
                  </a:solidFill>
                  <a:latin typeface="Poppins Bold"/>
                </a:rPr>
                <a:t>Vihasini 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8010" y="-152400"/>
              <a:ext cx="10369844" cy="902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51"/>
                </a:lnSpc>
              </a:pPr>
              <a:r>
                <a:rPr lang="en-US" sz="3701">
                  <a:solidFill>
                    <a:srgbClr val="FFFFFF"/>
                  </a:solidFill>
                  <a:latin typeface="Poppins Bold"/>
                </a:rPr>
                <a:t>Team Members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4672" y="-34672"/>
            <a:ext cx="18357344" cy="10356344"/>
            <a:chOff x="0" y="0"/>
            <a:chExt cx="24476458" cy="138084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6228" y="46228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74510"/>
              </a:srgbClr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76456" cy="13808456"/>
            </a:xfrm>
            <a:custGeom>
              <a:avLst/>
              <a:gdLst/>
              <a:ahLst/>
              <a:cxnLst/>
              <a:rect r="r" b="b" t="t" l="l"/>
              <a:pathLst>
                <a:path h="13808456" w="24476456">
                  <a:moveTo>
                    <a:pt x="46228" y="0"/>
                  </a:moveTo>
                  <a:lnTo>
                    <a:pt x="24430228" y="0"/>
                  </a:lnTo>
                  <a:cubicBezTo>
                    <a:pt x="24455755" y="0"/>
                    <a:pt x="24476456" y="20701"/>
                    <a:pt x="24476456" y="46228"/>
                  </a:cubicBezTo>
                  <a:lnTo>
                    <a:pt x="24476456" y="13762228"/>
                  </a:lnTo>
                  <a:cubicBezTo>
                    <a:pt x="24476456" y="13787755"/>
                    <a:pt x="24455755" y="13808456"/>
                    <a:pt x="24430228" y="13808456"/>
                  </a:cubicBezTo>
                  <a:lnTo>
                    <a:pt x="46228" y="13808456"/>
                  </a:lnTo>
                  <a:cubicBezTo>
                    <a:pt x="20701" y="13808456"/>
                    <a:pt x="0" y="13787755"/>
                    <a:pt x="0" y="13762228"/>
                  </a:cubicBezTo>
                  <a:lnTo>
                    <a:pt x="0" y="46228"/>
                  </a:lnTo>
                  <a:cubicBezTo>
                    <a:pt x="0" y="20701"/>
                    <a:pt x="20701" y="0"/>
                    <a:pt x="46228" y="0"/>
                  </a:cubicBezTo>
                  <a:moveTo>
                    <a:pt x="46228" y="92456"/>
                  </a:moveTo>
                  <a:lnTo>
                    <a:pt x="46228" y="46228"/>
                  </a:lnTo>
                  <a:lnTo>
                    <a:pt x="92456" y="46228"/>
                  </a:lnTo>
                  <a:lnTo>
                    <a:pt x="92456" y="13762228"/>
                  </a:lnTo>
                  <a:lnTo>
                    <a:pt x="46228" y="13762228"/>
                  </a:lnTo>
                  <a:lnTo>
                    <a:pt x="46228" y="13716000"/>
                  </a:lnTo>
                  <a:lnTo>
                    <a:pt x="24430228" y="13716000"/>
                  </a:lnTo>
                  <a:lnTo>
                    <a:pt x="24430228" y="13762228"/>
                  </a:lnTo>
                  <a:lnTo>
                    <a:pt x="24384000" y="13762228"/>
                  </a:lnTo>
                  <a:lnTo>
                    <a:pt x="24384000" y="46228"/>
                  </a:lnTo>
                  <a:lnTo>
                    <a:pt x="24430228" y="46228"/>
                  </a:lnTo>
                  <a:lnTo>
                    <a:pt x="24430228" y="92456"/>
                  </a:lnTo>
                  <a:lnTo>
                    <a:pt x="46228" y="92456"/>
                  </a:lnTo>
                  <a:close/>
                </a:path>
              </a:pathLst>
            </a:custGeom>
            <a:solidFill>
              <a:srgbClr val="26265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442218" y="819150"/>
            <a:ext cx="5372025" cy="98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1"/>
              </a:lnSpc>
            </a:pPr>
            <a:r>
              <a:rPr lang="en-US" sz="5467">
                <a:solidFill>
                  <a:srgbClr val="FFFFFF"/>
                </a:solidFill>
                <a:latin typeface="Poppins Bold"/>
              </a:rPr>
              <a:t>Abstract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4327715" y="6542790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80892" y="-3786164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96925" y="2382731"/>
            <a:ext cx="11062610" cy="7109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1915" indent="-260957" lvl="1">
              <a:lnSpc>
                <a:spcPts val="4516"/>
              </a:lnSpc>
              <a:buFont typeface="Arial"/>
              <a:buChar char="•"/>
            </a:pPr>
            <a:r>
              <a:rPr lang="en-US" sz="2353">
                <a:solidFill>
                  <a:srgbClr val="D1D5DB"/>
                </a:solidFill>
                <a:latin typeface="Poppins Semi-Bold"/>
              </a:rPr>
              <a:t>This project centers on the revolutionary concept of serverless IoT data processing. </a:t>
            </a:r>
          </a:p>
          <a:p>
            <a:pPr algn="l" marL="429812" indent="-214906" lvl="1">
              <a:lnSpc>
                <a:spcPts val="3719"/>
              </a:lnSpc>
            </a:pPr>
          </a:p>
          <a:p>
            <a:pPr algn="l" marL="521915" indent="-260957" lvl="1">
              <a:lnSpc>
                <a:spcPts val="4516"/>
              </a:lnSpc>
              <a:buFont typeface="Arial"/>
              <a:buChar char="•"/>
            </a:pPr>
            <a:r>
              <a:rPr lang="en-US" sz="2353">
                <a:solidFill>
                  <a:srgbClr val="D1D5DB"/>
                </a:solidFill>
                <a:latin typeface="Poppins Semi-Bold"/>
              </a:rPr>
              <a:t>By eliminating traditional server infrastructure, we aim to boost efficiency, scalability, and cost-effectiveness in handling IoT-generated data.</a:t>
            </a:r>
          </a:p>
          <a:p>
            <a:pPr algn="l" marL="429812" indent="-214906" lvl="1">
              <a:lnSpc>
                <a:spcPts val="3719"/>
              </a:lnSpc>
            </a:pPr>
          </a:p>
          <a:p>
            <a:pPr algn="l" marL="521915" indent="-260957" lvl="1">
              <a:lnSpc>
                <a:spcPts val="4516"/>
              </a:lnSpc>
              <a:buFont typeface="Arial"/>
              <a:buChar char="•"/>
            </a:pPr>
            <a:r>
              <a:rPr lang="en-US" sz="2353">
                <a:solidFill>
                  <a:srgbClr val="D1D5DB"/>
                </a:solidFill>
                <a:latin typeface="Poppins Semi-Bold"/>
              </a:rPr>
              <a:t>Key objectives include developing a, </a:t>
            </a:r>
          </a:p>
          <a:p>
            <a:pPr algn="l" marL="1154805" indent="-384935" lvl="2">
              <a:lnSpc>
                <a:spcPts val="4516"/>
              </a:lnSpc>
              <a:buFont typeface="Arial"/>
              <a:buChar char="⚬"/>
            </a:pPr>
            <a:r>
              <a:rPr lang="en-US" sz="2353">
                <a:solidFill>
                  <a:srgbClr val="D1D5DB"/>
                </a:solidFill>
                <a:latin typeface="Poppins Semi-Bold"/>
              </a:rPr>
              <a:t>seamless data processing pipeline</a:t>
            </a:r>
          </a:p>
          <a:p>
            <a:pPr algn="l" marL="1154805" indent="-384935" lvl="2">
              <a:lnSpc>
                <a:spcPts val="4516"/>
              </a:lnSpc>
              <a:buFont typeface="Arial"/>
              <a:buChar char="⚬"/>
            </a:pPr>
            <a:r>
              <a:rPr lang="en-US" sz="2353">
                <a:solidFill>
                  <a:srgbClr val="D1D5DB"/>
                </a:solidFill>
                <a:latin typeface="Poppins Semi-Bold"/>
              </a:rPr>
              <a:t>enabling real-time analytics </a:t>
            </a:r>
          </a:p>
          <a:p>
            <a:pPr algn="l" marL="1154805" indent="-384935" lvl="2">
              <a:lnSpc>
                <a:spcPts val="4516"/>
              </a:lnSpc>
              <a:buFont typeface="Arial"/>
              <a:buChar char="⚬"/>
            </a:pPr>
            <a:r>
              <a:rPr lang="en-US" sz="2353">
                <a:solidFill>
                  <a:srgbClr val="D1D5DB"/>
                </a:solidFill>
                <a:latin typeface="Poppins Semi-Bold"/>
              </a:rPr>
              <a:t>ensuring scalability for dynamic workloads, and </a:t>
            </a:r>
          </a:p>
          <a:p>
            <a:pPr algn="l" marL="1154805" indent="-384935" lvl="2">
              <a:lnSpc>
                <a:spcPts val="4516"/>
              </a:lnSpc>
              <a:buFont typeface="Arial"/>
              <a:buChar char="⚬"/>
            </a:pPr>
            <a:r>
              <a:rPr lang="en-US" sz="2353">
                <a:solidFill>
                  <a:srgbClr val="D1D5DB"/>
                </a:solidFill>
                <a:latin typeface="Poppins Semi-Bold"/>
              </a:rPr>
              <a:t>prioritizing security measures.</a:t>
            </a:r>
          </a:p>
          <a:p>
            <a:pPr algn="l" marL="951016" indent="-317005" lvl="2">
              <a:lnSpc>
                <a:spcPts val="371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4672" y="-34672"/>
            <a:ext cx="18357344" cy="10356344"/>
            <a:chOff x="0" y="0"/>
            <a:chExt cx="24476458" cy="138084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6228" y="46228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74510"/>
              </a:srgbClr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76456" cy="13808456"/>
            </a:xfrm>
            <a:custGeom>
              <a:avLst/>
              <a:gdLst/>
              <a:ahLst/>
              <a:cxnLst/>
              <a:rect r="r" b="b" t="t" l="l"/>
              <a:pathLst>
                <a:path h="13808456" w="24476456">
                  <a:moveTo>
                    <a:pt x="46228" y="0"/>
                  </a:moveTo>
                  <a:lnTo>
                    <a:pt x="24430228" y="0"/>
                  </a:lnTo>
                  <a:cubicBezTo>
                    <a:pt x="24455755" y="0"/>
                    <a:pt x="24476456" y="20701"/>
                    <a:pt x="24476456" y="46228"/>
                  </a:cubicBezTo>
                  <a:lnTo>
                    <a:pt x="24476456" y="13762228"/>
                  </a:lnTo>
                  <a:cubicBezTo>
                    <a:pt x="24476456" y="13787755"/>
                    <a:pt x="24455755" y="13808456"/>
                    <a:pt x="24430228" y="13808456"/>
                  </a:cubicBezTo>
                  <a:lnTo>
                    <a:pt x="46228" y="13808456"/>
                  </a:lnTo>
                  <a:cubicBezTo>
                    <a:pt x="20701" y="13808456"/>
                    <a:pt x="0" y="13787755"/>
                    <a:pt x="0" y="13762228"/>
                  </a:cubicBezTo>
                  <a:lnTo>
                    <a:pt x="0" y="46228"/>
                  </a:lnTo>
                  <a:cubicBezTo>
                    <a:pt x="0" y="20701"/>
                    <a:pt x="20701" y="0"/>
                    <a:pt x="46228" y="0"/>
                  </a:cubicBezTo>
                  <a:moveTo>
                    <a:pt x="46228" y="92456"/>
                  </a:moveTo>
                  <a:lnTo>
                    <a:pt x="46228" y="46228"/>
                  </a:lnTo>
                  <a:lnTo>
                    <a:pt x="92456" y="46228"/>
                  </a:lnTo>
                  <a:lnTo>
                    <a:pt x="92456" y="13762228"/>
                  </a:lnTo>
                  <a:lnTo>
                    <a:pt x="46228" y="13762228"/>
                  </a:lnTo>
                  <a:lnTo>
                    <a:pt x="46228" y="13716000"/>
                  </a:lnTo>
                  <a:lnTo>
                    <a:pt x="24430228" y="13716000"/>
                  </a:lnTo>
                  <a:lnTo>
                    <a:pt x="24430228" y="13762228"/>
                  </a:lnTo>
                  <a:lnTo>
                    <a:pt x="24384000" y="13762228"/>
                  </a:lnTo>
                  <a:lnTo>
                    <a:pt x="24384000" y="46228"/>
                  </a:lnTo>
                  <a:lnTo>
                    <a:pt x="24430228" y="46228"/>
                  </a:lnTo>
                  <a:lnTo>
                    <a:pt x="24430228" y="92456"/>
                  </a:lnTo>
                  <a:lnTo>
                    <a:pt x="46228" y="92456"/>
                  </a:lnTo>
                  <a:close/>
                </a:path>
              </a:pathLst>
            </a:custGeom>
            <a:solidFill>
              <a:srgbClr val="26265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622519" y="8265938"/>
            <a:ext cx="1987275" cy="53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8"/>
              </a:lnSpc>
            </a:pPr>
            <a:r>
              <a:rPr lang="en-US" sz="2312">
                <a:solidFill>
                  <a:srgbClr val="FFFFFF"/>
                </a:solidFill>
                <a:latin typeface="Poppins Bold"/>
              </a:rPr>
              <a:t>Scalability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3471862"/>
          </a:xfrm>
          <a:custGeom>
            <a:avLst/>
            <a:gdLst/>
            <a:ahLst/>
            <a:cxnLst/>
            <a:rect r="r" b="b" t="t" l="l"/>
            <a:pathLst>
              <a:path h="3471862" w="18288000">
                <a:moveTo>
                  <a:pt x="0" y="0"/>
                </a:moveTo>
                <a:lnTo>
                  <a:pt x="18288000" y="0"/>
                </a:lnTo>
                <a:lnTo>
                  <a:pt x="18288000" y="3471862"/>
                </a:lnTo>
                <a:lnTo>
                  <a:pt x="0" y="347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3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325637" y="6408670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22519" y="6131228"/>
            <a:ext cx="1604192" cy="1889169"/>
          </a:xfrm>
          <a:custGeom>
            <a:avLst/>
            <a:gdLst/>
            <a:ahLst/>
            <a:cxnLst/>
            <a:rect r="r" b="b" t="t" l="l"/>
            <a:pathLst>
              <a:path h="1889169" w="1604192">
                <a:moveTo>
                  <a:pt x="0" y="0"/>
                </a:moveTo>
                <a:lnTo>
                  <a:pt x="1604192" y="0"/>
                </a:lnTo>
                <a:lnTo>
                  <a:pt x="1604192" y="1889169"/>
                </a:lnTo>
                <a:lnTo>
                  <a:pt x="0" y="18891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470103" y="6131228"/>
            <a:ext cx="1889169" cy="1889169"/>
          </a:xfrm>
          <a:custGeom>
            <a:avLst/>
            <a:gdLst/>
            <a:ahLst/>
            <a:cxnLst/>
            <a:rect r="r" b="b" t="t" l="l"/>
            <a:pathLst>
              <a:path h="1889169" w="1889169">
                <a:moveTo>
                  <a:pt x="0" y="0"/>
                </a:moveTo>
                <a:lnTo>
                  <a:pt x="1889169" y="0"/>
                </a:lnTo>
                <a:lnTo>
                  <a:pt x="1889169" y="1889169"/>
                </a:lnTo>
                <a:lnTo>
                  <a:pt x="0" y="18891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607172" y="6131228"/>
            <a:ext cx="1653269" cy="1965253"/>
          </a:xfrm>
          <a:custGeom>
            <a:avLst/>
            <a:gdLst/>
            <a:ahLst/>
            <a:cxnLst/>
            <a:rect r="r" b="b" t="t" l="l"/>
            <a:pathLst>
              <a:path h="1965253" w="1653269">
                <a:moveTo>
                  <a:pt x="0" y="0"/>
                </a:moveTo>
                <a:lnTo>
                  <a:pt x="1653269" y="0"/>
                </a:lnTo>
                <a:lnTo>
                  <a:pt x="1653269" y="1965253"/>
                </a:lnTo>
                <a:lnTo>
                  <a:pt x="0" y="19652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176785" y="6055004"/>
            <a:ext cx="1965393" cy="1965393"/>
          </a:xfrm>
          <a:custGeom>
            <a:avLst/>
            <a:gdLst/>
            <a:ahLst/>
            <a:cxnLst/>
            <a:rect r="r" b="b" t="t" l="l"/>
            <a:pathLst>
              <a:path h="1965393" w="1965393">
                <a:moveTo>
                  <a:pt x="0" y="0"/>
                </a:moveTo>
                <a:lnTo>
                  <a:pt x="1965393" y="0"/>
                </a:lnTo>
                <a:lnTo>
                  <a:pt x="1965393" y="1965393"/>
                </a:lnTo>
                <a:lnTo>
                  <a:pt x="0" y="19653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18995" y="3792056"/>
            <a:ext cx="9544650" cy="98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1"/>
              </a:lnSpc>
            </a:pPr>
            <a:r>
              <a:rPr lang="en-US" sz="5467">
                <a:solidFill>
                  <a:srgbClr val="FFFFFF"/>
                </a:solidFill>
                <a:latin typeface="Poppins Bold"/>
              </a:rPr>
              <a:t>Problem Statement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97675" y="8265938"/>
            <a:ext cx="2834025" cy="53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8"/>
              </a:lnSpc>
            </a:pPr>
            <a:r>
              <a:rPr lang="en-US" sz="2312">
                <a:solidFill>
                  <a:srgbClr val="FFFFFF"/>
                </a:solidFill>
                <a:latin typeface="Poppins Bold"/>
              </a:rPr>
              <a:t>Over-complexity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443362" y="8265938"/>
            <a:ext cx="1987275" cy="53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8"/>
              </a:lnSpc>
            </a:pPr>
            <a:r>
              <a:rPr lang="en-US" sz="2312">
                <a:solidFill>
                  <a:srgbClr val="FFFFFF"/>
                </a:solidFill>
                <a:latin typeface="Poppins Bold"/>
              </a:rPr>
              <a:t>Latency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78800" y="8265938"/>
            <a:ext cx="1987275" cy="53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8"/>
              </a:lnSpc>
            </a:pPr>
            <a:r>
              <a:rPr lang="en-US" sz="2312">
                <a:solidFill>
                  <a:srgbClr val="FFFFFF"/>
                </a:solidFill>
                <a:latin typeface="Poppins Bold"/>
              </a:rPr>
              <a:t>Costs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4672" y="-34672"/>
            <a:ext cx="18357344" cy="10356344"/>
            <a:chOff x="0" y="0"/>
            <a:chExt cx="24476458" cy="138084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6228" y="46228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74510"/>
              </a:srgbClr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76456" cy="13808456"/>
            </a:xfrm>
            <a:custGeom>
              <a:avLst/>
              <a:gdLst/>
              <a:ahLst/>
              <a:cxnLst/>
              <a:rect r="r" b="b" t="t" l="l"/>
              <a:pathLst>
                <a:path h="13808456" w="24476456">
                  <a:moveTo>
                    <a:pt x="46228" y="0"/>
                  </a:moveTo>
                  <a:lnTo>
                    <a:pt x="24430228" y="0"/>
                  </a:lnTo>
                  <a:cubicBezTo>
                    <a:pt x="24455755" y="0"/>
                    <a:pt x="24476456" y="20701"/>
                    <a:pt x="24476456" y="46228"/>
                  </a:cubicBezTo>
                  <a:lnTo>
                    <a:pt x="24476456" y="13762228"/>
                  </a:lnTo>
                  <a:cubicBezTo>
                    <a:pt x="24476456" y="13787755"/>
                    <a:pt x="24455755" y="13808456"/>
                    <a:pt x="24430228" y="13808456"/>
                  </a:cubicBezTo>
                  <a:lnTo>
                    <a:pt x="46228" y="13808456"/>
                  </a:lnTo>
                  <a:cubicBezTo>
                    <a:pt x="20701" y="13808456"/>
                    <a:pt x="0" y="13787755"/>
                    <a:pt x="0" y="13762228"/>
                  </a:cubicBezTo>
                  <a:lnTo>
                    <a:pt x="0" y="46228"/>
                  </a:lnTo>
                  <a:cubicBezTo>
                    <a:pt x="0" y="20701"/>
                    <a:pt x="20701" y="0"/>
                    <a:pt x="46228" y="0"/>
                  </a:cubicBezTo>
                  <a:moveTo>
                    <a:pt x="46228" y="92456"/>
                  </a:moveTo>
                  <a:lnTo>
                    <a:pt x="46228" y="46228"/>
                  </a:lnTo>
                  <a:lnTo>
                    <a:pt x="92456" y="46228"/>
                  </a:lnTo>
                  <a:lnTo>
                    <a:pt x="92456" y="13762228"/>
                  </a:lnTo>
                  <a:lnTo>
                    <a:pt x="46228" y="13762228"/>
                  </a:lnTo>
                  <a:lnTo>
                    <a:pt x="46228" y="13716000"/>
                  </a:lnTo>
                  <a:lnTo>
                    <a:pt x="24430228" y="13716000"/>
                  </a:lnTo>
                  <a:lnTo>
                    <a:pt x="24430228" y="13762228"/>
                  </a:lnTo>
                  <a:lnTo>
                    <a:pt x="24384000" y="13762228"/>
                  </a:lnTo>
                  <a:lnTo>
                    <a:pt x="24384000" y="46228"/>
                  </a:lnTo>
                  <a:lnTo>
                    <a:pt x="24430228" y="46228"/>
                  </a:lnTo>
                  <a:lnTo>
                    <a:pt x="24430228" y="92456"/>
                  </a:lnTo>
                  <a:lnTo>
                    <a:pt x="46228" y="92456"/>
                  </a:lnTo>
                  <a:close/>
                </a:path>
              </a:pathLst>
            </a:custGeom>
            <a:solidFill>
              <a:srgbClr val="26265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33675" y="410494"/>
            <a:ext cx="10040025" cy="98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14"/>
              </a:lnSpc>
            </a:pPr>
            <a:r>
              <a:rPr lang="en-US" sz="5342">
                <a:solidFill>
                  <a:srgbClr val="FFFFFF"/>
                </a:solidFill>
                <a:latin typeface="Poppins Bold"/>
              </a:rPr>
              <a:t>Coding: Embedded Systems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3675" y="1620696"/>
            <a:ext cx="15499275" cy="14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187">
                <a:solidFill>
                  <a:srgbClr val="FFFFFF"/>
                </a:solidFill>
                <a:latin typeface="Poppins Bold"/>
              </a:rPr>
              <a:t>Below is the pseudo code responsible for embedding the smart home devices and initializing basic commands to start analysing the environment.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3675" y="3684581"/>
            <a:ext cx="7032150" cy="516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8"/>
              </a:lnSpc>
            </a:pPr>
            <a:r>
              <a:rPr lang="en-US" sz="1937">
                <a:solidFill>
                  <a:srgbClr val="FFFFFF"/>
                </a:solidFill>
                <a:latin typeface="Poppins"/>
              </a:rPr>
              <a:t>// Pseudo-Code for IoT Device Embedded Programming</a:t>
            </a:r>
          </a:p>
          <a:p>
            <a:pPr algn="l">
              <a:lnSpc>
                <a:spcPts val="3718"/>
              </a:lnSpc>
            </a:pPr>
            <a:r>
              <a:rPr lang="en-US" sz="1937">
                <a:solidFill>
                  <a:srgbClr val="FFFFFF"/>
                </a:solidFill>
                <a:latin typeface="Poppins"/>
              </a:rPr>
              <a:t>initializeHardware();</a:t>
            </a:r>
          </a:p>
          <a:p>
            <a:pPr algn="l">
              <a:lnSpc>
                <a:spcPts val="3358"/>
              </a:lnSpc>
            </a:pPr>
          </a:p>
          <a:p>
            <a:pPr algn="l">
              <a:lnSpc>
                <a:spcPts val="3718"/>
              </a:lnSpc>
            </a:pPr>
            <a:r>
              <a:rPr lang="en-US" sz="1937">
                <a:solidFill>
                  <a:srgbClr val="FFFFFF"/>
                </a:solidFill>
                <a:latin typeface="Poppins"/>
              </a:rPr>
              <a:t>while (true) {</a:t>
            </a:r>
          </a:p>
          <a:p>
            <a:pPr algn="l">
              <a:lnSpc>
                <a:spcPts val="3718"/>
              </a:lnSpc>
            </a:pPr>
            <a:r>
              <a:rPr lang="en-US" sz="1937">
                <a:solidFill>
                  <a:srgbClr val="FFFFFF"/>
                </a:solidFill>
                <a:latin typeface="Poppins"/>
              </a:rPr>
              <a:t>    // Read data from sensors</a:t>
            </a:r>
          </a:p>
          <a:p>
            <a:pPr algn="l">
              <a:lnSpc>
                <a:spcPts val="3718"/>
              </a:lnSpc>
            </a:pPr>
            <a:r>
              <a:rPr lang="en-US" sz="1937">
                <a:solidFill>
                  <a:srgbClr val="FFFFFF"/>
                </a:solidFill>
                <a:latin typeface="Poppins"/>
              </a:rPr>
              <a:t>    sensorData = readSensors();</a:t>
            </a:r>
          </a:p>
          <a:p>
            <a:pPr algn="l">
              <a:lnSpc>
                <a:spcPts val="3358"/>
              </a:lnSpc>
            </a:pPr>
          </a:p>
          <a:p>
            <a:pPr algn="l">
              <a:lnSpc>
                <a:spcPts val="3718"/>
              </a:lnSpc>
            </a:pPr>
            <a:r>
              <a:rPr lang="en-US" sz="1937">
                <a:solidFill>
                  <a:srgbClr val="FFFFFF"/>
                </a:solidFill>
                <a:latin typeface="Poppins"/>
              </a:rPr>
              <a:t>    // Preprocess data</a:t>
            </a:r>
          </a:p>
          <a:p>
            <a:pPr algn="l">
              <a:lnSpc>
                <a:spcPts val="3718"/>
              </a:lnSpc>
            </a:pPr>
            <a:r>
              <a:rPr lang="en-US" sz="1937">
                <a:solidFill>
                  <a:srgbClr val="FFFFFF"/>
                </a:solidFill>
                <a:latin typeface="Poppins"/>
              </a:rPr>
              <a:t>    processedData = preprocessData(sensorData);</a:t>
            </a:r>
          </a:p>
          <a:p>
            <a:pPr algn="l">
              <a:lnSpc>
                <a:spcPts val="3358"/>
              </a:lnSpc>
            </a:pPr>
          </a:p>
          <a:p>
            <a:pPr algn="l">
              <a:lnSpc>
                <a:spcPts val="3718"/>
              </a:lnSpc>
            </a:pPr>
            <a:r>
              <a:rPr lang="en-US" sz="1937">
                <a:solidFill>
                  <a:srgbClr val="FFFFFF"/>
                </a:solidFill>
                <a:latin typeface="Poppins"/>
              </a:rPr>
              <a:t>    // Connect to the cloud</a:t>
            </a:r>
          </a:p>
          <a:p>
            <a:pPr algn="l">
              <a:lnSpc>
                <a:spcPts val="3718"/>
              </a:lnSpc>
            </a:pPr>
            <a:r>
              <a:rPr lang="en-US" sz="1937">
                <a:solidFill>
                  <a:srgbClr val="FFFFFF"/>
                </a:solidFill>
                <a:latin typeface="Poppins"/>
              </a:rPr>
              <a:t>    cloudConnection = establishCloudConnection();}</a:t>
            </a:r>
          </a:p>
          <a:p>
            <a:pPr algn="l">
              <a:lnSpc>
                <a:spcPts val="3358"/>
              </a:lnSpc>
            </a:pPr>
          </a:p>
          <a:p>
            <a:pPr algn="l">
              <a:lnSpc>
                <a:spcPts val="335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861925" y="3675056"/>
            <a:ext cx="11361727" cy="2871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sz="1985">
                <a:solidFill>
                  <a:srgbClr val="FFFFFF"/>
                </a:solidFill>
                <a:latin typeface="Poppins"/>
              </a:rPr>
              <a:t>//  Send data to the cloud</a:t>
            </a:r>
          </a:p>
          <a:p>
            <a:pPr algn="l">
              <a:lnSpc>
                <a:spcPts val="3810"/>
              </a:lnSpc>
            </a:pPr>
            <a:r>
              <a:rPr lang="en-US" sz="1985">
                <a:solidFill>
                  <a:srgbClr val="FFFFFF"/>
                </a:solidFill>
                <a:latin typeface="Poppins"/>
              </a:rPr>
              <a:t>    sendToCloud(cloudConnection, processedData);</a:t>
            </a:r>
          </a:p>
          <a:p>
            <a:pPr algn="l">
              <a:lnSpc>
                <a:spcPts val="4267"/>
              </a:lnSpc>
            </a:pPr>
          </a:p>
          <a:p>
            <a:pPr algn="l">
              <a:lnSpc>
                <a:spcPts val="3810"/>
              </a:lnSpc>
            </a:pPr>
            <a:r>
              <a:rPr lang="en-US" sz="1985">
                <a:solidFill>
                  <a:srgbClr val="FFFFFF"/>
                </a:solidFill>
                <a:latin typeface="Poppins"/>
              </a:rPr>
              <a:t>    // Sleep for a specified interval</a:t>
            </a:r>
          </a:p>
          <a:p>
            <a:pPr algn="l">
              <a:lnSpc>
                <a:spcPts val="3810"/>
              </a:lnSpc>
            </a:pPr>
            <a:r>
              <a:rPr lang="en-US" sz="1985">
                <a:solidFill>
                  <a:srgbClr val="FFFFFF"/>
                </a:solidFill>
                <a:latin typeface="Poppins"/>
              </a:rPr>
              <a:t>    sleep(INTERVAL);</a:t>
            </a:r>
          </a:p>
          <a:p>
            <a:pPr algn="l">
              <a:lnSpc>
                <a:spcPts val="4267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467110" y="4034093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4672" y="-34672"/>
            <a:ext cx="18357344" cy="10356344"/>
            <a:chOff x="0" y="0"/>
            <a:chExt cx="24476458" cy="138084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6228" y="46228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74510"/>
              </a:srgbClr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76456" cy="13808456"/>
            </a:xfrm>
            <a:custGeom>
              <a:avLst/>
              <a:gdLst/>
              <a:ahLst/>
              <a:cxnLst/>
              <a:rect r="r" b="b" t="t" l="l"/>
              <a:pathLst>
                <a:path h="13808456" w="24476456">
                  <a:moveTo>
                    <a:pt x="46228" y="0"/>
                  </a:moveTo>
                  <a:lnTo>
                    <a:pt x="24430228" y="0"/>
                  </a:lnTo>
                  <a:cubicBezTo>
                    <a:pt x="24455755" y="0"/>
                    <a:pt x="24476456" y="20701"/>
                    <a:pt x="24476456" y="46228"/>
                  </a:cubicBezTo>
                  <a:lnTo>
                    <a:pt x="24476456" y="13762228"/>
                  </a:lnTo>
                  <a:cubicBezTo>
                    <a:pt x="24476456" y="13787755"/>
                    <a:pt x="24455755" y="13808456"/>
                    <a:pt x="24430228" y="13808456"/>
                  </a:cubicBezTo>
                  <a:lnTo>
                    <a:pt x="46228" y="13808456"/>
                  </a:lnTo>
                  <a:cubicBezTo>
                    <a:pt x="20701" y="13808456"/>
                    <a:pt x="0" y="13787755"/>
                    <a:pt x="0" y="13762228"/>
                  </a:cubicBezTo>
                  <a:lnTo>
                    <a:pt x="0" y="46228"/>
                  </a:lnTo>
                  <a:cubicBezTo>
                    <a:pt x="0" y="20701"/>
                    <a:pt x="20701" y="0"/>
                    <a:pt x="46228" y="0"/>
                  </a:cubicBezTo>
                  <a:moveTo>
                    <a:pt x="46228" y="92456"/>
                  </a:moveTo>
                  <a:lnTo>
                    <a:pt x="46228" y="46228"/>
                  </a:lnTo>
                  <a:lnTo>
                    <a:pt x="92456" y="46228"/>
                  </a:lnTo>
                  <a:lnTo>
                    <a:pt x="92456" y="13762228"/>
                  </a:lnTo>
                  <a:lnTo>
                    <a:pt x="46228" y="13762228"/>
                  </a:lnTo>
                  <a:lnTo>
                    <a:pt x="46228" y="13716000"/>
                  </a:lnTo>
                  <a:lnTo>
                    <a:pt x="24430228" y="13716000"/>
                  </a:lnTo>
                  <a:lnTo>
                    <a:pt x="24430228" y="13762228"/>
                  </a:lnTo>
                  <a:lnTo>
                    <a:pt x="24384000" y="13762228"/>
                  </a:lnTo>
                  <a:lnTo>
                    <a:pt x="24384000" y="46228"/>
                  </a:lnTo>
                  <a:lnTo>
                    <a:pt x="24430228" y="46228"/>
                  </a:lnTo>
                  <a:lnTo>
                    <a:pt x="24430228" y="92456"/>
                  </a:lnTo>
                  <a:lnTo>
                    <a:pt x="46228" y="92456"/>
                  </a:lnTo>
                  <a:close/>
                </a:path>
              </a:pathLst>
            </a:custGeom>
            <a:solidFill>
              <a:srgbClr val="26265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33675" y="410494"/>
            <a:ext cx="11657400" cy="98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14"/>
              </a:lnSpc>
            </a:pPr>
            <a:r>
              <a:rPr lang="en-US" sz="5342">
                <a:solidFill>
                  <a:srgbClr val="FFFFFF"/>
                </a:solidFill>
                <a:latin typeface="Poppins Bold"/>
              </a:rPr>
              <a:t>Coding: Automotive Systems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5862" y="1707875"/>
            <a:ext cx="15499275" cy="122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187">
                <a:solidFill>
                  <a:srgbClr val="FFFFFF"/>
                </a:solidFill>
                <a:latin typeface="Poppins Bold"/>
              </a:rPr>
              <a:t>Below is the pseudo code responsible for automation of the smart home devices and initializing basic commands to start automating  the components in the environment.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5862" y="3665531"/>
            <a:ext cx="7841025" cy="518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187">
                <a:solidFill>
                  <a:srgbClr val="FFFFFF"/>
                </a:solidFill>
                <a:latin typeface="Poppins"/>
              </a:rPr>
              <a:t>// Pseudo-Code for Automation</a:t>
            </a:r>
          </a:p>
          <a:p>
            <a:pPr algn="l">
              <a:lnSpc>
                <a:spcPts val="4198"/>
              </a:lnSpc>
            </a:pPr>
            <a:r>
              <a:rPr lang="en-US" sz="2187">
                <a:solidFill>
                  <a:srgbClr val="FFFFFF"/>
                </a:solidFill>
                <a:latin typeface="Poppins"/>
              </a:rPr>
              <a:t>initializeSystem();</a:t>
            </a:r>
          </a:p>
          <a:p>
            <a:pPr algn="l">
              <a:lnSpc>
                <a:spcPts val="3358"/>
              </a:lnSpc>
            </a:pPr>
          </a:p>
          <a:p>
            <a:pPr algn="l">
              <a:lnSpc>
                <a:spcPts val="4198"/>
              </a:lnSpc>
            </a:pPr>
            <a:r>
              <a:rPr lang="en-US" sz="2187">
                <a:solidFill>
                  <a:srgbClr val="FFFFFF"/>
                </a:solidFill>
                <a:latin typeface="Poppins"/>
              </a:rPr>
              <a:t>while (true) {</a:t>
            </a:r>
          </a:p>
          <a:p>
            <a:pPr algn="l">
              <a:lnSpc>
                <a:spcPts val="4198"/>
              </a:lnSpc>
            </a:pPr>
            <a:r>
              <a:rPr lang="en-US" sz="2187">
                <a:solidFill>
                  <a:srgbClr val="FFFFFF"/>
                </a:solidFill>
                <a:latin typeface="Poppins"/>
              </a:rPr>
              <a:t>    // Check for incoming IoT data</a:t>
            </a:r>
          </a:p>
          <a:p>
            <a:pPr algn="l">
              <a:lnSpc>
                <a:spcPts val="4198"/>
              </a:lnSpc>
            </a:pPr>
            <a:r>
              <a:rPr lang="en-US" sz="2187">
                <a:solidFill>
                  <a:srgbClr val="FFFFFF"/>
                </a:solidFill>
                <a:latin typeface="Poppins"/>
              </a:rPr>
              <a:t>    incomingData = receiveDataFromIoTDevices();</a:t>
            </a:r>
          </a:p>
          <a:p>
            <a:pPr algn="l">
              <a:lnSpc>
                <a:spcPts val="3358"/>
              </a:lnSpc>
            </a:pPr>
          </a:p>
          <a:p>
            <a:pPr algn="l">
              <a:lnSpc>
                <a:spcPts val="4198"/>
              </a:lnSpc>
            </a:pPr>
            <a:r>
              <a:rPr lang="en-US" sz="2187">
                <a:solidFill>
                  <a:srgbClr val="FFFFFF"/>
                </a:solidFill>
                <a:latin typeface="Poppins"/>
              </a:rPr>
              <a:t>    // Trigger serverless data processing function</a:t>
            </a:r>
          </a:p>
          <a:p>
            <a:pPr algn="l">
              <a:lnSpc>
                <a:spcPts val="4198"/>
              </a:lnSpc>
            </a:pPr>
            <a:r>
              <a:rPr lang="en-US" sz="2187">
                <a:solidFill>
                  <a:srgbClr val="FFFFFF"/>
                </a:solidFill>
                <a:latin typeface="Poppins"/>
              </a:rPr>
              <a:t>    result = processIoTDataWithServerlessFunction(incomingData);</a:t>
            </a:r>
          </a:p>
          <a:p>
            <a:pPr algn="l">
              <a:lnSpc>
                <a:spcPts val="4198"/>
              </a:lnSpc>
            </a:pPr>
            <a:r>
              <a:rPr lang="en-US" sz="2187">
                <a:solidFill>
                  <a:srgbClr val="FFFFFF"/>
                </a:solidFill>
                <a:latin typeface="Poppins"/>
              </a:rPr>
              <a:t>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61925" y="3665531"/>
            <a:ext cx="8941650" cy="230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187">
                <a:solidFill>
                  <a:srgbClr val="FFFFFF"/>
                </a:solidFill>
                <a:latin typeface="Poppins"/>
              </a:rPr>
              <a:t> // Store or display results</a:t>
            </a:r>
          </a:p>
          <a:p>
            <a:pPr algn="l">
              <a:lnSpc>
                <a:spcPts val="4198"/>
              </a:lnSpc>
            </a:pPr>
            <a:r>
              <a:rPr lang="en-US" sz="2187">
                <a:solidFill>
                  <a:srgbClr val="FFFFFF"/>
                </a:solidFill>
                <a:latin typeface="Poppins"/>
              </a:rPr>
              <a:t>    storeOrDisplayResults(result);</a:t>
            </a:r>
          </a:p>
          <a:p>
            <a:pPr algn="l">
              <a:lnSpc>
                <a:spcPts val="3358"/>
              </a:lnSpc>
            </a:pPr>
          </a:p>
          <a:p>
            <a:pPr algn="l">
              <a:lnSpc>
                <a:spcPts val="4198"/>
              </a:lnSpc>
            </a:pPr>
            <a:r>
              <a:rPr lang="en-US" sz="2187">
                <a:solidFill>
                  <a:srgbClr val="FFFFFF"/>
                </a:solidFill>
                <a:latin typeface="Poppins"/>
              </a:rPr>
              <a:t>    // Set up notifications or alerts</a:t>
            </a:r>
          </a:p>
          <a:p>
            <a:pPr algn="l">
              <a:lnSpc>
                <a:spcPts val="4198"/>
              </a:lnSpc>
            </a:pPr>
            <a:r>
              <a:rPr lang="en-US" sz="2187">
                <a:solidFill>
                  <a:srgbClr val="FFFFFF"/>
                </a:solidFill>
                <a:latin typeface="Poppins"/>
              </a:rPr>
              <a:t>    if (result.isCritical) {</a:t>
            </a:r>
          </a:p>
          <a:p>
            <a:pPr algn="l">
              <a:lnSpc>
                <a:spcPts val="4198"/>
              </a:lnSpc>
            </a:pPr>
            <a:r>
              <a:rPr lang="en-US" sz="2187">
                <a:solidFill>
                  <a:srgbClr val="FFFFFF"/>
                </a:solidFill>
                <a:latin typeface="Poppins"/>
              </a:rPr>
              <a:t>        sendAlertNotification(result);</a:t>
            </a:r>
          </a:p>
          <a:p>
            <a:pPr algn="l">
              <a:lnSpc>
                <a:spcPts val="4198"/>
              </a:lnSpc>
            </a:pPr>
            <a:r>
              <a:rPr lang="en-US" sz="2187">
                <a:solidFill>
                  <a:srgbClr val="FFFFFF"/>
                </a:solidFill>
                <a:latin typeface="Poppins"/>
              </a:rPr>
              <a:t>    }</a:t>
            </a:r>
          </a:p>
          <a:p>
            <a:pPr algn="l">
              <a:lnSpc>
                <a:spcPts val="3358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091075" y="5472136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4672" y="-34672"/>
            <a:ext cx="18357344" cy="10356344"/>
            <a:chOff x="0" y="0"/>
            <a:chExt cx="24476458" cy="138084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6228" y="46228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74510"/>
              </a:srgbClr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76456" cy="13808456"/>
            </a:xfrm>
            <a:custGeom>
              <a:avLst/>
              <a:gdLst/>
              <a:ahLst/>
              <a:cxnLst/>
              <a:rect r="r" b="b" t="t" l="l"/>
              <a:pathLst>
                <a:path h="13808456" w="24476456">
                  <a:moveTo>
                    <a:pt x="46228" y="0"/>
                  </a:moveTo>
                  <a:lnTo>
                    <a:pt x="24430228" y="0"/>
                  </a:lnTo>
                  <a:cubicBezTo>
                    <a:pt x="24455755" y="0"/>
                    <a:pt x="24476456" y="20701"/>
                    <a:pt x="24476456" y="46228"/>
                  </a:cubicBezTo>
                  <a:lnTo>
                    <a:pt x="24476456" y="13762228"/>
                  </a:lnTo>
                  <a:cubicBezTo>
                    <a:pt x="24476456" y="13787755"/>
                    <a:pt x="24455755" y="13808456"/>
                    <a:pt x="24430228" y="13808456"/>
                  </a:cubicBezTo>
                  <a:lnTo>
                    <a:pt x="46228" y="13808456"/>
                  </a:lnTo>
                  <a:cubicBezTo>
                    <a:pt x="20701" y="13808456"/>
                    <a:pt x="0" y="13787755"/>
                    <a:pt x="0" y="13762228"/>
                  </a:cubicBezTo>
                  <a:lnTo>
                    <a:pt x="0" y="46228"/>
                  </a:lnTo>
                  <a:cubicBezTo>
                    <a:pt x="0" y="20701"/>
                    <a:pt x="20701" y="0"/>
                    <a:pt x="46228" y="0"/>
                  </a:cubicBezTo>
                  <a:moveTo>
                    <a:pt x="46228" y="92456"/>
                  </a:moveTo>
                  <a:lnTo>
                    <a:pt x="46228" y="46228"/>
                  </a:lnTo>
                  <a:lnTo>
                    <a:pt x="92456" y="46228"/>
                  </a:lnTo>
                  <a:lnTo>
                    <a:pt x="92456" y="13762228"/>
                  </a:lnTo>
                  <a:lnTo>
                    <a:pt x="46228" y="13762228"/>
                  </a:lnTo>
                  <a:lnTo>
                    <a:pt x="46228" y="13716000"/>
                  </a:lnTo>
                  <a:lnTo>
                    <a:pt x="24430228" y="13716000"/>
                  </a:lnTo>
                  <a:lnTo>
                    <a:pt x="24430228" y="13762228"/>
                  </a:lnTo>
                  <a:lnTo>
                    <a:pt x="24384000" y="13762228"/>
                  </a:lnTo>
                  <a:lnTo>
                    <a:pt x="24384000" y="46228"/>
                  </a:lnTo>
                  <a:lnTo>
                    <a:pt x="24430228" y="46228"/>
                  </a:lnTo>
                  <a:lnTo>
                    <a:pt x="24430228" y="92456"/>
                  </a:lnTo>
                  <a:lnTo>
                    <a:pt x="46228" y="92456"/>
                  </a:lnTo>
                  <a:close/>
                </a:path>
              </a:pathLst>
            </a:custGeom>
            <a:solidFill>
              <a:srgbClr val="26265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132924" y="663254"/>
            <a:ext cx="5372025" cy="98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1"/>
              </a:lnSpc>
            </a:pPr>
            <a:r>
              <a:rPr lang="en-US" sz="5467">
                <a:solidFill>
                  <a:srgbClr val="FFFFFF"/>
                </a:solidFill>
                <a:latin typeface="Poppins Bold"/>
              </a:rPr>
              <a:t>Solution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223819">
            <a:off x="-4572963" y="4006074"/>
            <a:ext cx="9665112" cy="8771089"/>
          </a:xfrm>
          <a:custGeom>
            <a:avLst/>
            <a:gdLst/>
            <a:ahLst/>
            <a:cxnLst/>
            <a:rect r="r" b="b" t="t" l="l"/>
            <a:pathLst>
              <a:path h="8771089" w="9665112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87863" y="2304137"/>
            <a:ext cx="10119273" cy="719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0545" indent="-275273" lvl="1">
              <a:lnSpc>
                <a:spcPts val="6459"/>
              </a:lnSpc>
              <a:buFont typeface="Arial"/>
              <a:buChar char="•"/>
            </a:pPr>
            <a:r>
              <a:rPr lang="en-US" sz="2691">
                <a:solidFill>
                  <a:srgbClr val="FFFFFF"/>
                </a:solidFill>
                <a:latin typeface="Poppins"/>
              </a:rPr>
              <a:t>Serverless Architecture</a:t>
            </a:r>
          </a:p>
          <a:p>
            <a:pPr algn="l" marL="550545" indent="-275273" lvl="1">
              <a:lnSpc>
                <a:spcPts val="6459"/>
              </a:lnSpc>
              <a:buFont typeface="Arial"/>
              <a:buChar char="•"/>
            </a:pPr>
            <a:r>
              <a:rPr lang="en-US" sz="2691">
                <a:solidFill>
                  <a:srgbClr val="FFFFFF"/>
                </a:solidFill>
                <a:latin typeface="Poppins"/>
              </a:rPr>
              <a:t>Automatic Scalability.</a:t>
            </a:r>
          </a:p>
          <a:p>
            <a:pPr algn="l" marL="550545" indent="-275273" lvl="1">
              <a:lnSpc>
                <a:spcPts val="6459"/>
              </a:lnSpc>
              <a:buFont typeface="Arial"/>
              <a:buChar char="•"/>
            </a:pPr>
            <a:r>
              <a:rPr lang="en-US" sz="2691">
                <a:solidFill>
                  <a:srgbClr val="FFFFFF"/>
                </a:solidFill>
                <a:latin typeface="Poppins"/>
              </a:rPr>
              <a:t>Cost-Efficiency</a:t>
            </a:r>
          </a:p>
          <a:p>
            <a:pPr algn="l" marL="550545" indent="-275273" lvl="1">
              <a:lnSpc>
                <a:spcPts val="6459"/>
              </a:lnSpc>
              <a:buFont typeface="Arial"/>
              <a:buChar char="•"/>
            </a:pPr>
            <a:r>
              <a:rPr lang="en-US" sz="2691">
                <a:solidFill>
                  <a:srgbClr val="FFFFFF"/>
                </a:solidFill>
                <a:latin typeface="Poppins"/>
              </a:rPr>
              <a:t>Real-Time Processing</a:t>
            </a:r>
          </a:p>
          <a:p>
            <a:pPr algn="l" marL="550545" indent="-275273" lvl="1">
              <a:lnSpc>
                <a:spcPts val="6459"/>
              </a:lnSpc>
              <a:buFont typeface="Arial"/>
              <a:buChar char="•"/>
            </a:pPr>
            <a:r>
              <a:rPr lang="en-US" sz="2691">
                <a:solidFill>
                  <a:srgbClr val="FFFFFF"/>
                </a:solidFill>
                <a:latin typeface="Poppins"/>
              </a:rPr>
              <a:t>Streamlined Operations</a:t>
            </a:r>
          </a:p>
          <a:p>
            <a:pPr algn="l" marL="550545" indent="-275273" lvl="1">
              <a:lnSpc>
                <a:spcPts val="6459"/>
              </a:lnSpc>
              <a:buFont typeface="Arial"/>
              <a:buChar char="•"/>
            </a:pPr>
            <a:r>
              <a:rPr lang="en-US" sz="2691">
                <a:solidFill>
                  <a:srgbClr val="FFFFFF"/>
                </a:solidFill>
                <a:latin typeface="Poppins"/>
              </a:rPr>
              <a:t>Security Measures</a:t>
            </a:r>
          </a:p>
          <a:p>
            <a:pPr algn="l" marL="550545" indent="-275273" lvl="1">
              <a:lnSpc>
                <a:spcPts val="6459"/>
              </a:lnSpc>
              <a:buFont typeface="Arial"/>
              <a:buChar char="•"/>
            </a:pPr>
            <a:r>
              <a:rPr lang="en-US" sz="2691">
                <a:solidFill>
                  <a:srgbClr val="FFFFFF"/>
                </a:solidFill>
                <a:latin typeface="Poppins"/>
              </a:rPr>
              <a:t>User-Friendly Interfaces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4672" y="-34672"/>
            <a:ext cx="18357344" cy="10356344"/>
            <a:chOff x="0" y="0"/>
            <a:chExt cx="24476458" cy="138084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6228" y="46228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74510"/>
              </a:srgbClr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76456" cy="13808456"/>
            </a:xfrm>
            <a:custGeom>
              <a:avLst/>
              <a:gdLst/>
              <a:ahLst/>
              <a:cxnLst/>
              <a:rect r="r" b="b" t="t" l="l"/>
              <a:pathLst>
                <a:path h="13808456" w="24476456">
                  <a:moveTo>
                    <a:pt x="46228" y="0"/>
                  </a:moveTo>
                  <a:lnTo>
                    <a:pt x="24430228" y="0"/>
                  </a:lnTo>
                  <a:cubicBezTo>
                    <a:pt x="24455755" y="0"/>
                    <a:pt x="24476456" y="20701"/>
                    <a:pt x="24476456" y="46228"/>
                  </a:cubicBezTo>
                  <a:lnTo>
                    <a:pt x="24476456" y="13762228"/>
                  </a:lnTo>
                  <a:cubicBezTo>
                    <a:pt x="24476456" y="13787755"/>
                    <a:pt x="24455755" y="13808456"/>
                    <a:pt x="24430228" y="13808456"/>
                  </a:cubicBezTo>
                  <a:lnTo>
                    <a:pt x="46228" y="13808456"/>
                  </a:lnTo>
                  <a:cubicBezTo>
                    <a:pt x="20701" y="13808456"/>
                    <a:pt x="0" y="13787755"/>
                    <a:pt x="0" y="13762228"/>
                  </a:cubicBezTo>
                  <a:lnTo>
                    <a:pt x="0" y="46228"/>
                  </a:lnTo>
                  <a:cubicBezTo>
                    <a:pt x="0" y="20701"/>
                    <a:pt x="20701" y="0"/>
                    <a:pt x="46228" y="0"/>
                  </a:cubicBezTo>
                  <a:moveTo>
                    <a:pt x="46228" y="92456"/>
                  </a:moveTo>
                  <a:lnTo>
                    <a:pt x="46228" y="46228"/>
                  </a:lnTo>
                  <a:lnTo>
                    <a:pt x="92456" y="46228"/>
                  </a:lnTo>
                  <a:lnTo>
                    <a:pt x="92456" y="13762228"/>
                  </a:lnTo>
                  <a:lnTo>
                    <a:pt x="46228" y="13762228"/>
                  </a:lnTo>
                  <a:lnTo>
                    <a:pt x="46228" y="13716000"/>
                  </a:lnTo>
                  <a:lnTo>
                    <a:pt x="24430228" y="13716000"/>
                  </a:lnTo>
                  <a:lnTo>
                    <a:pt x="24430228" y="13762228"/>
                  </a:lnTo>
                  <a:lnTo>
                    <a:pt x="24384000" y="13762228"/>
                  </a:lnTo>
                  <a:lnTo>
                    <a:pt x="24384000" y="46228"/>
                  </a:lnTo>
                  <a:lnTo>
                    <a:pt x="24430228" y="46228"/>
                  </a:lnTo>
                  <a:lnTo>
                    <a:pt x="24430228" y="92456"/>
                  </a:lnTo>
                  <a:lnTo>
                    <a:pt x="46228" y="92456"/>
                  </a:lnTo>
                  <a:close/>
                </a:path>
              </a:pathLst>
            </a:custGeom>
            <a:solidFill>
              <a:srgbClr val="262654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694753" y="4767724"/>
            <a:ext cx="2587559" cy="2291166"/>
          </a:xfrm>
          <a:custGeom>
            <a:avLst/>
            <a:gdLst/>
            <a:ahLst/>
            <a:cxnLst/>
            <a:rect r="r" b="b" t="t" l="l"/>
            <a:pathLst>
              <a:path h="2291166" w="2587559">
                <a:moveTo>
                  <a:pt x="0" y="0"/>
                </a:moveTo>
                <a:lnTo>
                  <a:pt x="2587559" y="0"/>
                </a:lnTo>
                <a:lnTo>
                  <a:pt x="2587559" y="2291166"/>
                </a:lnTo>
                <a:lnTo>
                  <a:pt x="0" y="2291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3520" y="633681"/>
            <a:ext cx="15951525" cy="18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1"/>
              </a:lnSpc>
            </a:pPr>
            <a:r>
              <a:rPr lang="en-US" sz="5467">
                <a:solidFill>
                  <a:srgbClr val="FFFFFF"/>
                </a:solidFill>
                <a:latin typeface="Poppins Bold"/>
              </a:rPr>
              <a:t>Design Thinking Based Innovative Solution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2223819">
            <a:off x="-6610855" y="6794287"/>
            <a:ext cx="9665112" cy="8771089"/>
          </a:xfrm>
          <a:custGeom>
            <a:avLst/>
            <a:gdLst/>
            <a:ahLst/>
            <a:cxnLst/>
            <a:rect r="r" b="b" t="t" l="l"/>
            <a:pathLst>
              <a:path h="8771089" w="9665112">
                <a:moveTo>
                  <a:pt x="0" y="0"/>
                </a:moveTo>
                <a:lnTo>
                  <a:pt x="9665112" y="0"/>
                </a:lnTo>
                <a:lnTo>
                  <a:pt x="9665112" y="8771090"/>
                </a:lnTo>
                <a:lnTo>
                  <a:pt x="0" y="8771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945122">
            <a:off x="11433806" y="-3799154"/>
            <a:ext cx="9665112" cy="8771089"/>
          </a:xfrm>
          <a:custGeom>
            <a:avLst/>
            <a:gdLst/>
            <a:ahLst/>
            <a:cxnLst/>
            <a:rect r="r" b="b" t="t" l="l"/>
            <a:pathLst>
              <a:path h="8771089" w="9665112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2279" y="4722850"/>
            <a:ext cx="2243199" cy="2243199"/>
          </a:xfrm>
          <a:custGeom>
            <a:avLst/>
            <a:gdLst/>
            <a:ahLst/>
            <a:cxnLst/>
            <a:rect r="r" b="b" t="t" l="l"/>
            <a:pathLst>
              <a:path h="2243199" w="2243199">
                <a:moveTo>
                  <a:pt x="0" y="0"/>
                </a:moveTo>
                <a:lnTo>
                  <a:pt x="2243199" y="0"/>
                </a:lnTo>
                <a:lnTo>
                  <a:pt x="2243199" y="2243198"/>
                </a:lnTo>
                <a:lnTo>
                  <a:pt x="0" y="22431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99738" y="4487998"/>
            <a:ext cx="2385151" cy="2385151"/>
          </a:xfrm>
          <a:custGeom>
            <a:avLst/>
            <a:gdLst/>
            <a:ahLst/>
            <a:cxnLst/>
            <a:rect r="r" b="b" t="t" l="l"/>
            <a:pathLst>
              <a:path h="2385151" w="2385151">
                <a:moveTo>
                  <a:pt x="0" y="0"/>
                </a:moveTo>
                <a:lnTo>
                  <a:pt x="2385151" y="0"/>
                </a:lnTo>
                <a:lnTo>
                  <a:pt x="2385151" y="2385151"/>
                </a:lnTo>
                <a:lnTo>
                  <a:pt x="0" y="23851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22811" y="4371086"/>
            <a:ext cx="2605880" cy="2618975"/>
          </a:xfrm>
          <a:custGeom>
            <a:avLst/>
            <a:gdLst/>
            <a:ahLst/>
            <a:cxnLst/>
            <a:rect r="r" b="b" t="t" l="l"/>
            <a:pathLst>
              <a:path h="2618975" w="2605880">
                <a:moveTo>
                  <a:pt x="0" y="0"/>
                </a:moveTo>
                <a:lnTo>
                  <a:pt x="2605880" y="0"/>
                </a:lnTo>
                <a:lnTo>
                  <a:pt x="2605880" y="2618975"/>
                </a:lnTo>
                <a:lnTo>
                  <a:pt x="0" y="2618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03520" y="7110474"/>
            <a:ext cx="3734775" cy="79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2187">
                <a:solidFill>
                  <a:srgbClr val="FFFFFF"/>
                </a:solidFill>
                <a:latin typeface="Poppins"/>
              </a:rPr>
              <a:t>Function-as-a-Service (FaaS) Integration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24926" y="7110474"/>
            <a:ext cx="3734775" cy="79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2187">
                <a:solidFill>
                  <a:srgbClr val="FFFFFF"/>
                </a:solidFill>
                <a:latin typeface="Poppins"/>
              </a:rPr>
              <a:t>AI-driven Optimization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121145" y="7110474"/>
            <a:ext cx="3734775" cy="79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2187">
                <a:solidFill>
                  <a:srgbClr val="FFFFFF"/>
                </a:solidFill>
                <a:latin typeface="Poppins"/>
              </a:rPr>
              <a:t>Edge Computing Integration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958364" y="7110474"/>
            <a:ext cx="3734775" cy="79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2187">
                <a:solidFill>
                  <a:srgbClr val="FFFFFF"/>
                </a:solidFill>
                <a:latin typeface="Poppins"/>
              </a:rPr>
              <a:t>Multi-Cloud Compatibility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4672" y="-34672"/>
            <a:ext cx="18357344" cy="10356344"/>
            <a:chOff x="0" y="0"/>
            <a:chExt cx="24476458" cy="138084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6228" y="46228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74510"/>
              </a:srgbClr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76456" cy="13808456"/>
            </a:xfrm>
            <a:custGeom>
              <a:avLst/>
              <a:gdLst/>
              <a:ahLst/>
              <a:cxnLst/>
              <a:rect r="r" b="b" t="t" l="l"/>
              <a:pathLst>
                <a:path h="13808456" w="24476456">
                  <a:moveTo>
                    <a:pt x="46228" y="0"/>
                  </a:moveTo>
                  <a:lnTo>
                    <a:pt x="24430228" y="0"/>
                  </a:lnTo>
                  <a:cubicBezTo>
                    <a:pt x="24455755" y="0"/>
                    <a:pt x="24476456" y="20701"/>
                    <a:pt x="24476456" y="46228"/>
                  </a:cubicBezTo>
                  <a:lnTo>
                    <a:pt x="24476456" y="13762228"/>
                  </a:lnTo>
                  <a:cubicBezTo>
                    <a:pt x="24476456" y="13787755"/>
                    <a:pt x="24455755" y="13808456"/>
                    <a:pt x="24430228" y="13808456"/>
                  </a:cubicBezTo>
                  <a:lnTo>
                    <a:pt x="46228" y="13808456"/>
                  </a:lnTo>
                  <a:cubicBezTo>
                    <a:pt x="20701" y="13808456"/>
                    <a:pt x="0" y="13787755"/>
                    <a:pt x="0" y="13762228"/>
                  </a:cubicBezTo>
                  <a:lnTo>
                    <a:pt x="0" y="46228"/>
                  </a:lnTo>
                  <a:cubicBezTo>
                    <a:pt x="0" y="20701"/>
                    <a:pt x="20701" y="0"/>
                    <a:pt x="46228" y="0"/>
                  </a:cubicBezTo>
                  <a:moveTo>
                    <a:pt x="46228" y="92456"/>
                  </a:moveTo>
                  <a:lnTo>
                    <a:pt x="46228" y="46228"/>
                  </a:lnTo>
                  <a:lnTo>
                    <a:pt x="92456" y="46228"/>
                  </a:lnTo>
                  <a:lnTo>
                    <a:pt x="92456" y="13762228"/>
                  </a:lnTo>
                  <a:lnTo>
                    <a:pt x="46228" y="13762228"/>
                  </a:lnTo>
                  <a:lnTo>
                    <a:pt x="46228" y="13716000"/>
                  </a:lnTo>
                  <a:lnTo>
                    <a:pt x="24430228" y="13716000"/>
                  </a:lnTo>
                  <a:lnTo>
                    <a:pt x="24430228" y="13762228"/>
                  </a:lnTo>
                  <a:lnTo>
                    <a:pt x="24384000" y="13762228"/>
                  </a:lnTo>
                  <a:lnTo>
                    <a:pt x="24384000" y="46228"/>
                  </a:lnTo>
                  <a:lnTo>
                    <a:pt x="24430228" y="46228"/>
                  </a:lnTo>
                  <a:lnTo>
                    <a:pt x="24430228" y="92456"/>
                  </a:lnTo>
                  <a:lnTo>
                    <a:pt x="46228" y="92456"/>
                  </a:lnTo>
                  <a:close/>
                </a:path>
              </a:pathLst>
            </a:custGeom>
            <a:solidFill>
              <a:srgbClr val="26265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026911" y="1450340"/>
            <a:ext cx="5372011" cy="98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1"/>
              </a:lnSpc>
            </a:pPr>
            <a:r>
              <a:rPr lang="en-US" sz="5467">
                <a:solidFill>
                  <a:srgbClr val="FFFFFF"/>
                </a:solidFill>
                <a:latin typeface="Poppins Bold"/>
              </a:rPr>
              <a:t>Benefits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918158" y="3020254"/>
            <a:ext cx="6104314" cy="2713414"/>
            <a:chOff x="0" y="0"/>
            <a:chExt cx="8139085" cy="36178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3114" y="23114"/>
              <a:ext cx="8092821" cy="3571748"/>
            </a:xfrm>
            <a:custGeom>
              <a:avLst/>
              <a:gdLst/>
              <a:ahLst/>
              <a:cxnLst/>
              <a:rect r="r" b="b" t="t" l="l"/>
              <a:pathLst>
                <a:path h="3571748" w="8092821">
                  <a:moveTo>
                    <a:pt x="0" y="666623"/>
                  </a:moveTo>
                  <a:cubicBezTo>
                    <a:pt x="0" y="298450"/>
                    <a:pt x="300609" y="0"/>
                    <a:pt x="671322" y="0"/>
                  </a:cubicBezTo>
                  <a:lnTo>
                    <a:pt x="7421499" y="0"/>
                  </a:lnTo>
                  <a:cubicBezTo>
                    <a:pt x="7792339" y="0"/>
                    <a:pt x="8092821" y="298450"/>
                    <a:pt x="8092821" y="666623"/>
                  </a:cubicBezTo>
                  <a:lnTo>
                    <a:pt x="8092821" y="2905125"/>
                  </a:lnTo>
                  <a:cubicBezTo>
                    <a:pt x="8092821" y="3273298"/>
                    <a:pt x="7792212" y="3571748"/>
                    <a:pt x="7421499" y="3571748"/>
                  </a:cubicBezTo>
                  <a:lnTo>
                    <a:pt x="671322" y="3571748"/>
                  </a:lnTo>
                  <a:cubicBezTo>
                    <a:pt x="300482" y="3571748"/>
                    <a:pt x="0" y="3273298"/>
                    <a:pt x="0" y="2905125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39049" cy="3617976"/>
            </a:xfrm>
            <a:custGeom>
              <a:avLst/>
              <a:gdLst/>
              <a:ahLst/>
              <a:cxnLst/>
              <a:rect r="r" b="b" t="t" l="l"/>
              <a:pathLst>
                <a:path h="3617976" w="8139049">
                  <a:moveTo>
                    <a:pt x="0" y="689737"/>
                  </a:moveTo>
                  <a:cubicBezTo>
                    <a:pt x="0" y="308610"/>
                    <a:pt x="311023" y="0"/>
                    <a:pt x="694436" y="0"/>
                  </a:cubicBezTo>
                  <a:lnTo>
                    <a:pt x="7444613" y="0"/>
                  </a:lnTo>
                  <a:lnTo>
                    <a:pt x="7444613" y="23114"/>
                  </a:lnTo>
                  <a:lnTo>
                    <a:pt x="7444613" y="0"/>
                  </a:lnTo>
                  <a:cubicBezTo>
                    <a:pt x="7828026" y="0"/>
                    <a:pt x="8139049" y="308610"/>
                    <a:pt x="8139049" y="689737"/>
                  </a:cubicBezTo>
                  <a:lnTo>
                    <a:pt x="8115935" y="689737"/>
                  </a:lnTo>
                  <a:lnTo>
                    <a:pt x="8139049" y="689737"/>
                  </a:lnTo>
                  <a:lnTo>
                    <a:pt x="8139049" y="2928239"/>
                  </a:lnTo>
                  <a:lnTo>
                    <a:pt x="8115935" y="2928239"/>
                  </a:lnTo>
                  <a:lnTo>
                    <a:pt x="8139049" y="2928239"/>
                  </a:lnTo>
                  <a:cubicBezTo>
                    <a:pt x="8139049" y="3309239"/>
                    <a:pt x="7828026" y="3617976"/>
                    <a:pt x="7444613" y="3617976"/>
                  </a:cubicBezTo>
                  <a:lnTo>
                    <a:pt x="7444613" y="3594862"/>
                  </a:lnTo>
                  <a:lnTo>
                    <a:pt x="7444613" y="3617976"/>
                  </a:lnTo>
                  <a:lnTo>
                    <a:pt x="694436" y="3617976"/>
                  </a:lnTo>
                  <a:lnTo>
                    <a:pt x="694436" y="3594862"/>
                  </a:lnTo>
                  <a:lnTo>
                    <a:pt x="694436" y="3617976"/>
                  </a:lnTo>
                  <a:cubicBezTo>
                    <a:pt x="311023" y="3617849"/>
                    <a:pt x="0" y="3309239"/>
                    <a:pt x="0" y="2928239"/>
                  </a:cubicBezTo>
                  <a:lnTo>
                    <a:pt x="0" y="689737"/>
                  </a:lnTo>
                  <a:lnTo>
                    <a:pt x="23114" y="689737"/>
                  </a:lnTo>
                  <a:lnTo>
                    <a:pt x="0" y="689737"/>
                  </a:lnTo>
                  <a:moveTo>
                    <a:pt x="46228" y="689737"/>
                  </a:moveTo>
                  <a:lnTo>
                    <a:pt x="46228" y="2928239"/>
                  </a:lnTo>
                  <a:lnTo>
                    <a:pt x="23114" y="2928239"/>
                  </a:lnTo>
                  <a:lnTo>
                    <a:pt x="46228" y="2928239"/>
                  </a:lnTo>
                  <a:cubicBezTo>
                    <a:pt x="46228" y="3283458"/>
                    <a:pt x="336296" y="3571748"/>
                    <a:pt x="694436" y="3571748"/>
                  </a:cubicBezTo>
                  <a:lnTo>
                    <a:pt x="7444613" y="3571748"/>
                  </a:lnTo>
                  <a:cubicBezTo>
                    <a:pt x="7802753" y="3571748"/>
                    <a:pt x="8092821" y="3283458"/>
                    <a:pt x="8092821" y="2928239"/>
                  </a:cubicBezTo>
                  <a:lnTo>
                    <a:pt x="8092821" y="689737"/>
                  </a:lnTo>
                  <a:cubicBezTo>
                    <a:pt x="8092821" y="334518"/>
                    <a:pt x="7802753" y="46228"/>
                    <a:pt x="7444613" y="46228"/>
                  </a:cubicBezTo>
                  <a:lnTo>
                    <a:pt x="694436" y="46228"/>
                  </a:lnTo>
                  <a:lnTo>
                    <a:pt x="694436" y="23114"/>
                  </a:lnTo>
                  <a:lnTo>
                    <a:pt x="694436" y="46228"/>
                  </a:lnTo>
                  <a:cubicBezTo>
                    <a:pt x="336296" y="46228"/>
                    <a:pt x="46228" y="334518"/>
                    <a:pt x="46228" y="689737"/>
                  </a:cubicBezTo>
                  <a:close/>
                </a:path>
              </a:pathLst>
            </a:custGeom>
            <a:solidFill>
              <a:srgbClr val="F2B42D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339301" y="3281372"/>
            <a:ext cx="2594580" cy="466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0"/>
              </a:lnSpc>
            </a:pPr>
            <a:r>
              <a:rPr lang="en-US" sz="2733">
                <a:solidFill>
                  <a:srgbClr val="F2B42D"/>
                </a:solidFill>
                <a:latin typeface="Poppins Bold"/>
              </a:rPr>
              <a:t>Scalability </a:t>
            </a:r>
            <a:r>
              <a:rPr lang="en-US" sz="2733">
                <a:solidFill>
                  <a:srgbClr val="000000"/>
                </a:solidFill>
                <a:ea typeface="Poppins Bold"/>
              </a:rPr>
              <a:t>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39301" y="3945444"/>
            <a:ext cx="5262027" cy="1412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187">
                <a:solidFill>
                  <a:srgbClr val="FFFFFF"/>
                </a:solidFill>
                <a:latin typeface="Poppins"/>
              </a:rPr>
              <a:t>Serverless architecture allows for effortless scaling to handle any IoT data processing demands.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65528" y="3020254"/>
            <a:ext cx="6104314" cy="2713414"/>
            <a:chOff x="0" y="0"/>
            <a:chExt cx="8139085" cy="36178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3114" y="23114"/>
              <a:ext cx="8092821" cy="3571748"/>
            </a:xfrm>
            <a:custGeom>
              <a:avLst/>
              <a:gdLst/>
              <a:ahLst/>
              <a:cxnLst/>
              <a:rect r="r" b="b" t="t" l="l"/>
              <a:pathLst>
                <a:path h="3571748" w="8092821">
                  <a:moveTo>
                    <a:pt x="0" y="666623"/>
                  </a:moveTo>
                  <a:cubicBezTo>
                    <a:pt x="0" y="298450"/>
                    <a:pt x="300609" y="0"/>
                    <a:pt x="671322" y="0"/>
                  </a:cubicBezTo>
                  <a:lnTo>
                    <a:pt x="7421499" y="0"/>
                  </a:lnTo>
                  <a:cubicBezTo>
                    <a:pt x="7792339" y="0"/>
                    <a:pt x="8092821" y="298450"/>
                    <a:pt x="8092821" y="666623"/>
                  </a:cubicBezTo>
                  <a:lnTo>
                    <a:pt x="8092821" y="2905125"/>
                  </a:lnTo>
                  <a:cubicBezTo>
                    <a:pt x="8092821" y="3273298"/>
                    <a:pt x="7792212" y="3571748"/>
                    <a:pt x="7421499" y="3571748"/>
                  </a:cubicBezTo>
                  <a:lnTo>
                    <a:pt x="671322" y="3571748"/>
                  </a:lnTo>
                  <a:cubicBezTo>
                    <a:pt x="300482" y="3571748"/>
                    <a:pt x="0" y="3273298"/>
                    <a:pt x="0" y="2905125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39049" cy="3617976"/>
            </a:xfrm>
            <a:custGeom>
              <a:avLst/>
              <a:gdLst/>
              <a:ahLst/>
              <a:cxnLst/>
              <a:rect r="r" b="b" t="t" l="l"/>
              <a:pathLst>
                <a:path h="3617976" w="8139049">
                  <a:moveTo>
                    <a:pt x="0" y="689737"/>
                  </a:moveTo>
                  <a:cubicBezTo>
                    <a:pt x="0" y="308610"/>
                    <a:pt x="311023" y="0"/>
                    <a:pt x="694436" y="0"/>
                  </a:cubicBezTo>
                  <a:lnTo>
                    <a:pt x="7444613" y="0"/>
                  </a:lnTo>
                  <a:lnTo>
                    <a:pt x="7444613" y="23114"/>
                  </a:lnTo>
                  <a:lnTo>
                    <a:pt x="7444613" y="0"/>
                  </a:lnTo>
                  <a:cubicBezTo>
                    <a:pt x="7828026" y="0"/>
                    <a:pt x="8139049" y="308610"/>
                    <a:pt x="8139049" y="689737"/>
                  </a:cubicBezTo>
                  <a:lnTo>
                    <a:pt x="8115935" y="689737"/>
                  </a:lnTo>
                  <a:lnTo>
                    <a:pt x="8139049" y="689737"/>
                  </a:lnTo>
                  <a:lnTo>
                    <a:pt x="8139049" y="2928239"/>
                  </a:lnTo>
                  <a:lnTo>
                    <a:pt x="8115935" y="2928239"/>
                  </a:lnTo>
                  <a:lnTo>
                    <a:pt x="8139049" y="2928239"/>
                  </a:lnTo>
                  <a:cubicBezTo>
                    <a:pt x="8139049" y="3309239"/>
                    <a:pt x="7828026" y="3617976"/>
                    <a:pt x="7444613" y="3617976"/>
                  </a:cubicBezTo>
                  <a:lnTo>
                    <a:pt x="7444613" y="3594862"/>
                  </a:lnTo>
                  <a:lnTo>
                    <a:pt x="7444613" y="3617976"/>
                  </a:lnTo>
                  <a:lnTo>
                    <a:pt x="694436" y="3617976"/>
                  </a:lnTo>
                  <a:lnTo>
                    <a:pt x="694436" y="3594862"/>
                  </a:lnTo>
                  <a:lnTo>
                    <a:pt x="694436" y="3617976"/>
                  </a:lnTo>
                  <a:cubicBezTo>
                    <a:pt x="311023" y="3617849"/>
                    <a:pt x="0" y="3309239"/>
                    <a:pt x="0" y="2928239"/>
                  </a:cubicBezTo>
                  <a:lnTo>
                    <a:pt x="0" y="689737"/>
                  </a:lnTo>
                  <a:lnTo>
                    <a:pt x="23114" y="689737"/>
                  </a:lnTo>
                  <a:lnTo>
                    <a:pt x="0" y="689737"/>
                  </a:lnTo>
                  <a:moveTo>
                    <a:pt x="46228" y="689737"/>
                  </a:moveTo>
                  <a:lnTo>
                    <a:pt x="46228" y="2928239"/>
                  </a:lnTo>
                  <a:lnTo>
                    <a:pt x="23114" y="2928239"/>
                  </a:lnTo>
                  <a:lnTo>
                    <a:pt x="46228" y="2928239"/>
                  </a:lnTo>
                  <a:cubicBezTo>
                    <a:pt x="46228" y="3283458"/>
                    <a:pt x="336296" y="3571748"/>
                    <a:pt x="694436" y="3571748"/>
                  </a:cubicBezTo>
                  <a:lnTo>
                    <a:pt x="7444613" y="3571748"/>
                  </a:lnTo>
                  <a:cubicBezTo>
                    <a:pt x="7802753" y="3571748"/>
                    <a:pt x="8092821" y="3283458"/>
                    <a:pt x="8092821" y="2928239"/>
                  </a:cubicBezTo>
                  <a:lnTo>
                    <a:pt x="8092821" y="689737"/>
                  </a:lnTo>
                  <a:cubicBezTo>
                    <a:pt x="8092821" y="334518"/>
                    <a:pt x="7802753" y="46228"/>
                    <a:pt x="7444613" y="46228"/>
                  </a:cubicBezTo>
                  <a:lnTo>
                    <a:pt x="694436" y="46228"/>
                  </a:lnTo>
                  <a:lnTo>
                    <a:pt x="694436" y="23114"/>
                  </a:lnTo>
                  <a:lnTo>
                    <a:pt x="694436" y="46228"/>
                  </a:lnTo>
                  <a:cubicBezTo>
                    <a:pt x="336296" y="46228"/>
                    <a:pt x="46228" y="334518"/>
                    <a:pt x="46228" y="689737"/>
                  </a:cubicBezTo>
                  <a:close/>
                </a:path>
              </a:pathLst>
            </a:custGeom>
            <a:solidFill>
              <a:srgbClr val="D7425E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686676" y="3281369"/>
            <a:ext cx="4047525" cy="46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0"/>
              </a:lnSpc>
            </a:pPr>
            <a:r>
              <a:rPr lang="en-US" sz="2733">
                <a:solidFill>
                  <a:srgbClr val="D7425E"/>
                </a:solidFill>
                <a:latin typeface="Poppins Bold"/>
              </a:rPr>
              <a:t>Cost Savings </a:t>
            </a:r>
            <a:r>
              <a:rPr lang="en-US" sz="2733">
                <a:solidFill>
                  <a:srgbClr val="000000"/>
                </a:solidFill>
                <a:ea typeface="Poppins Bold"/>
              </a:rPr>
              <a:t>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86672" y="3945444"/>
            <a:ext cx="5262027" cy="1412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187">
                <a:solidFill>
                  <a:srgbClr val="FFFFFF"/>
                </a:solidFill>
                <a:latin typeface="Poppins"/>
              </a:rPr>
              <a:t>Optimize resource allocation and pay only for the processing power you need, reducing overall costs.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918172" y="5976738"/>
            <a:ext cx="6104406" cy="3670281"/>
            <a:chOff x="0" y="0"/>
            <a:chExt cx="8139208" cy="489370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23114" y="22987"/>
              <a:ext cx="8093075" cy="4847717"/>
            </a:xfrm>
            <a:custGeom>
              <a:avLst/>
              <a:gdLst/>
              <a:ahLst/>
              <a:cxnLst/>
              <a:rect r="r" b="b" t="t" l="l"/>
              <a:pathLst>
                <a:path h="4847717" w="8093075">
                  <a:moveTo>
                    <a:pt x="0" y="904748"/>
                  </a:moveTo>
                  <a:cubicBezTo>
                    <a:pt x="0" y="405130"/>
                    <a:pt x="406527" y="0"/>
                    <a:pt x="908177" y="0"/>
                  </a:cubicBezTo>
                  <a:lnTo>
                    <a:pt x="7184898" y="0"/>
                  </a:lnTo>
                  <a:cubicBezTo>
                    <a:pt x="7686421" y="0"/>
                    <a:pt x="8093075" y="405003"/>
                    <a:pt x="8093075" y="904748"/>
                  </a:cubicBezTo>
                  <a:lnTo>
                    <a:pt x="8093075" y="3942969"/>
                  </a:lnTo>
                  <a:cubicBezTo>
                    <a:pt x="8093075" y="4442587"/>
                    <a:pt x="7686548" y="4847717"/>
                    <a:pt x="7184898" y="4847717"/>
                  </a:cubicBezTo>
                  <a:lnTo>
                    <a:pt x="908177" y="4847717"/>
                  </a:lnTo>
                  <a:cubicBezTo>
                    <a:pt x="406654" y="4847717"/>
                    <a:pt x="0" y="4442714"/>
                    <a:pt x="0" y="3942969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39303" cy="4893691"/>
            </a:xfrm>
            <a:custGeom>
              <a:avLst/>
              <a:gdLst/>
              <a:ahLst/>
              <a:cxnLst/>
              <a:rect r="r" b="b" t="t" l="l"/>
              <a:pathLst>
                <a:path h="4893691" w="8139303">
                  <a:moveTo>
                    <a:pt x="0" y="927735"/>
                  </a:moveTo>
                  <a:cubicBezTo>
                    <a:pt x="0" y="415290"/>
                    <a:pt x="417068" y="0"/>
                    <a:pt x="931291" y="0"/>
                  </a:cubicBezTo>
                  <a:lnTo>
                    <a:pt x="7208012" y="0"/>
                  </a:lnTo>
                  <a:lnTo>
                    <a:pt x="7208012" y="23114"/>
                  </a:lnTo>
                  <a:lnTo>
                    <a:pt x="7208012" y="0"/>
                  </a:lnTo>
                  <a:cubicBezTo>
                    <a:pt x="7722235" y="0"/>
                    <a:pt x="8139303" y="415290"/>
                    <a:pt x="8139303" y="927735"/>
                  </a:cubicBezTo>
                  <a:lnTo>
                    <a:pt x="8116189" y="927735"/>
                  </a:lnTo>
                  <a:lnTo>
                    <a:pt x="8139303" y="927735"/>
                  </a:lnTo>
                  <a:lnTo>
                    <a:pt x="8139303" y="3965956"/>
                  </a:lnTo>
                  <a:lnTo>
                    <a:pt x="8116189" y="3965956"/>
                  </a:lnTo>
                  <a:lnTo>
                    <a:pt x="8139303" y="3965956"/>
                  </a:lnTo>
                  <a:cubicBezTo>
                    <a:pt x="8139303" y="4478401"/>
                    <a:pt x="7722235" y="4893691"/>
                    <a:pt x="7208012" y="4893691"/>
                  </a:cubicBezTo>
                  <a:lnTo>
                    <a:pt x="7208012" y="4870577"/>
                  </a:lnTo>
                  <a:lnTo>
                    <a:pt x="7208012" y="4893691"/>
                  </a:lnTo>
                  <a:lnTo>
                    <a:pt x="931291" y="4893691"/>
                  </a:lnTo>
                  <a:lnTo>
                    <a:pt x="931291" y="4870577"/>
                  </a:lnTo>
                  <a:lnTo>
                    <a:pt x="931291" y="4893691"/>
                  </a:lnTo>
                  <a:cubicBezTo>
                    <a:pt x="417068" y="4893691"/>
                    <a:pt x="0" y="4478401"/>
                    <a:pt x="0" y="3965956"/>
                  </a:cubicBezTo>
                  <a:lnTo>
                    <a:pt x="0" y="927735"/>
                  </a:lnTo>
                  <a:lnTo>
                    <a:pt x="23114" y="927735"/>
                  </a:lnTo>
                  <a:lnTo>
                    <a:pt x="0" y="927735"/>
                  </a:lnTo>
                  <a:moveTo>
                    <a:pt x="46228" y="927735"/>
                  </a:moveTo>
                  <a:lnTo>
                    <a:pt x="46228" y="3965956"/>
                  </a:lnTo>
                  <a:lnTo>
                    <a:pt x="23114" y="3965956"/>
                  </a:lnTo>
                  <a:lnTo>
                    <a:pt x="46228" y="3965956"/>
                  </a:lnTo>
                  <a:cubicBezTo>
                    <a:pt x="46228" y="4452747"/>
                    <a:pt x="442341" y="4847590"/>
                    <a:pt x="931291" y="4847590"/>
                  </a:cubicBezTo>
                  <a:lnTo>
                    <a:pt x="7208012" y="4847590"/>
                  </a:lnTo>
                  <a:cubicBezTo>
                    <a:pt x="7696835" y="4847590"/>
                    <a:pt x="8093075" y="4452747"/>
                    <a:pt x="8093075" y="3965956"/>
                  </a:cubicBezTo>
                  <a:lnTo>
                    <a:pt x="8093075" y="927735"/>
                  </a:lnTo>
                  <a:cubicBezTo>
                    <a:pt x="8093075" y="440944"/>
                    <a:pt x="7696962" y="46101"/>
                    <a:pt x="7208012" y="46101"/>
                  </a:cubicBezTo>
                  <a:lnTo>
                    <a:pt x="931291" y="46101"/>
                  </a:lnTo>
                  <a:lnTo>
                    <a:pt x="931291" y="23114"/>
                  </a:lnTo>
                  <a:lnTo>
                    <a:pt x="931291" y="46228"/>
                  </a:lnTo>
                  <a:cubicBezTo>
                    <a:pt x="442341" y="46228"/>
                    <a:pt x="46228" y="440944"/>
                    <a:pt x="46228" y="927735"/>
                  </a:cubicBezTo>
                  <a:close/>
                </a:path>
              </a:pathLst>
            </a:custGeom>
            <a:solidFill>
              <a:srgbClr val="DD785E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3339300" y="6237838"/>
            <a:ext cx="5059650" cy="46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0"/>
              </a:lnSpc>
            </a:pPr>
            <a:r>
              <a:rPr lang="en-US" sz="2733">
                <a:solidFill>
                  <a:srgbClr val="DD785E"/>
                </a:solidFill>
                <a:latin typeface="Poppins Bold"/>
              </a:rPr>
              <a:t>Real-Time Insights </a:t>
            </a:r>
            <a:r>
              <a:rPr lang="en-US" sz="2733">
                <a:solidFill>
                  <a:srgbClr val="000000"/>
                </a:solidFill>
                <a:ea typeface="Poppins Bold"/>
              </a:rPr>
              <a:t>📊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39301" y="6867226"/>
            <a:ext cx="5262150" cy="14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187">
                <a:solidFill>
                  <a:srgbClr val="FFFFFF"/>
                </a:solidFill>
                <a:latin typeface="Poppins"/>
              </a:rPr>
              <a:t>Leverage serverless IoT to gain real-time insights from data, enabling rapid decision-making and improved operational efficiency.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265516" y="5976737"/>
            <a:ext cx="6104406" cy="3543906"/>
            <a:chOff x="0" y="0"/>
            <a:chExt cx="8139208" cy="472520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23114" y="23114"/>
              <a:ext cx="8092948" cy="4679061"/>
            </a:xfrm>
            <a:custGeom>
              <a:avLst/>
              <a:gdLst/>
              <a:ahLst/>
              <a:cxnLst/>
              <a:rect r="r" b="b" t="t" l="l"/>
              <a:pathLst>
                <a:path h="4679061" w="8092948">
                  <a:moveTo>
                    <a:pt x="0" y="873252"/>
                  </a:moveTo>
                  <a:cubicBezTo>
                    <a:pt x="0" y="390906"/>
                    <a:pt x="392557" y="0"/>
                    <a:pt x="876808" y="0"/>
                  </a:cubicBezTo>
                  <a:lnTo>
                    <a:pt x="7216140" y="0"/>
                  </a:lnTo>
                  <a:cubicBezTo>
                    <a:pt x="7700391" y="0"/>
                    <a:pt x="8092948" y="390906"/>
                    <a:pt x="8092948" y="873252"/>
                  </a:cubicBezTo>
                  <a:lnTo>
                    <a:pt x="8092948" y="3805809"/>
                  </a:lnTo>
                  <a:cubicBezTo>
                    <a:pt x="8092948" y="4288028"/>
                    <a:pt x="7700391" y="4679061"/>
                    <a:pt x="7216140" y="4679061"/>
                  </a:cubicBezTo>
                  <a:lnTo>
                    <a:pt x="876808" y="4679061"/>
                  </a:lnTo>
                  <a:cubicBezTo>
                    <a:pt x="392557" y="4679061"/>
                    <a:pt x="0" y="4288155"/>
                    <a:pt x="0" y="3805809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39176" cy="4725289"/>
            </a:xfrm>
            <a:custGeom>
              <a:avLst/>
              <a:gdLst/>
              <a:ahLst/>
              <a:cxnLst/>
              <a:rect r="r" b="b" t="t" l="l"/>
              <a:pathLst>
                <a:path h="4725289" w="8139176">
                  <a:moveTo>
                    <a:pt x="0" y="896366"/>
                  </a:moveTo>
                  <a:cubicBezTo>
                    <a:pt x="0" y="401193"/>
                    <a:pt x="402971" y="0"/>
                    <a:pt x="899922" y="0"/>
                  </a:cubicBezTo>
                  <a:lnTo>
                    <a:pt x="7239254" y="0"/>
                  </a:lnTo>
                  <a:lnTo>
                    <a:pt x="7239254" y="23114"/>
                  </a:lnTo>
                  <a:lnTo>
                    <a:pt x="7239254" y="0"/>
                  </a:lnTo>
                  <a:cubicBezTo>
                    <a:pt x="7736205" y="0"/>
                    <a:pt x="8139176" y="401193"/>
                    <a:pt x="8139176" y="896366"/>
                  </a:cubicBezTo>
                  <a:lnTo>
                    <a:pt x="8139176" y="3828923"/>
                  </a:lnTo>
                  <a:lnTo>
                    <a:pt x="8116062" y="3828923"/>
                  </a:lnTo>
                  <a:lnTo>
                    <a:pt x="8139176" y="3828923"/>
                  </a:lnTo>
                  <a:cubicBezTo>
                    <a:pt x="8139176" y="4324096"/>
                    <a:pt x="7736205" y="4725289"/>
                    <a:pt x="7239254" y="4725289"/>
                  </a:cubicBezTo>
                  <a:lnTo>
                    <a:pt x="7239254" y="4702175"/>
                  </a:lnTo>
                  <a:lnTo>
                    <a:pt x="7239254" y="4725289"/>
                  </a:lnTo>
                  <a:lnTo>
                    <a:pt x="899922" y="4725289"/>
                  </a:lnTo>
                  <a:lnTo>
                    <a:pt x="899922" y="4702175"/>
                  </a:lnTo>
                  <a:lnTo>
                    <a:pt x="899922" y="4725289"/>
                  </a:lnTo>
                  <a:cubicBezTo>
                    <a:pt x="402971" y="4725162"/>
                    <a:pt x="0" y="4323969"/>
                    <a:pt x="0" y="3828923"/>
                  </a:cubicBezTo>
                  <a:lnTo>
                    <a:pt x="0" y="896366"/>
                  </a:lnTo>
                  <a:lnTo>
                    <a:pt x="23114" y="896366"/>
                  </a:lnTo>
                  <a:lnTo>
                    <a:pt x="0" y="896366"/>
                  </a:lnTo>
                  <a:moveTo>
                    <a:pt x="46228" y="896366"/>
                  </a:moveTo>
                  <a:lnTo>
                    <a:pt x="46228" y="3828923"/>
                  </a:lnTo>
                  <a:lnTo>
                    <a:pt x="23114" y="3828923"/>
                  </a:lnTo>
                  <a:lnTo>
                    <a:pt x="46228" y="3828923"/>
                  </a:lnTo>
                  <a:cubicBezTo>
                    <a:pt x="46228" y="4298315"/>
                    <a:pt x="428371" y="4679061"/>
                    <a:pt x="899922" y="4679061"/>
                  </a:cubicBezTo>
                  <a:lnTo>
                    <a:pt x="7239254" y="4679061"/>
                  </a:lnTo>
                  <a:cubicBezTo>
                    <a:pt x="7710805" y="4679061"/>
                    <a:pt x="8092949" y="4298315"/>
                    <a:pt x="8092949" y="3828923"/>
                  </a:cubicBezTo>
                  <a:lnTo>
                    <a:pt x="8092949" y="896366"/>
                  </a:lnTo>
                  <a:lnTo>
                    <a:pt x="8116062" y="896366"/>
                  </a:lnTo>
                  <a:lnTo>
                    <a:pt x="8092949" y="896366"/>
                  </a:lnTo>
                  <a:cubicBezTo>
                    <a:pt x="8092949" y="426974"/>
                    <a:pt x="7710805" y="46228"/>
                    <a:pt x="7239254" y="46228"/>
                  </a:cubicBezTo>
                  <a:lnTo>
                    <a:pt x="899922" y="46228"/>
                  </a:lnTo>
                  <a:lnTo>
                    <a:pt x="899922" y="23114"/>
                  </a:lnTo>
                  <a:lnTo>
                    <a:pt x="899922" y="46228"/>
                  </a:lnTo>
                  <a:cubicBezTo>
                    <a:pt x="428371" y="46228"/>
                    <a:pt x="46228" y="426974"/>
                    <a:pt x="46228" y="896366"/>
                  </a:cubicBezTo>
                  <a:close/>
                </a:path>
              </a:pathLst>
            </a:custGeom>
            <a:solidFill>
              <a:srgbClr val="48A8E2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9686676" y="6237838"/>
            <a:ext cx="5059650" cy="46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0"/>
              </a:lnSpc>
            </a:pPr>
            <a:r>
              <a:rPr lang="en-US" sz="2733">
                <a:solidFill>
                  <a:srgbClr val="48A8E2"/>
                </a:solidFill>
                <a:latin typeface="Poppins Bold"/>
              </a:rPr>
              <a:t>Flexibility &amp; Agility </a:t>
            </a:r>
            <a:r>
              <a:rPr lang="en-US" sz="2733">
                <a:solidFill>
                  <a:srgbClr val="000000"/>
                </a:solidFill>
                <a:ea typeface="Poppins Bold"/>
              </a:rPr>
              <a:t>🌐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86641" y="7019758"/>
            <a:ext cx="5262150" cy="14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187">
                <a:solidFill>
                  <a:srgbClr val="FFFFFF"/>
                </a:solidFill>
                <a:latin typeface="Poppins"/>
              </a:rPr>
              <a:t>Quickly adapt to changing requirements and seamlessly integrate with other systems for enhanced flexibility.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8984" y="-34672"/>
            <a:ext cx="18357344" cy="10356344"/>
            <a:chOff x="0" y="0"/>
            <a:chExt cx="24476458" cy="138084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6228" y="46228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74510"/>
              </a:srgbClr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76456" cy="13808456"/>
            </a:xfrm>
            <a:custGeom>
              <a:avLst/>
              <a:gdLst/>
              <a:ahLst/>
              <a:cxnLst/>
              <a:rect r="r" b="b" t="t" l="l"/>
              <a:pathLst>
                <a:path h="13808456" w="24476456">
                  <a:moveTo>
                    <a:pt x="46228" y="0"/>
                  </a:moveTo>
                  <a:lnTo>
                    <a:pt x="24430228" y="0"/>
                  </a:lnTo>
                  <a:cubicBezTo>
                    <a:pt x="24455755" y="0"/>
                    <a:pt x="24476456" y="20701"/>
                    <a:pt x="24476456" y="46228"/>
                  </a:cubicBezTo>
                  <a:lnTo>
                    <a:pt x="24476456" y="13762228"/>
                  </a:lnTo>
                  <a:cubicBezTo>
                    <a:pt x="24476456" y="13787755"/>
                    <a:pt x="24455755" y="13808456"/>
                    <a:pt x="24430228" y="13808456"/>
                  </a:cubicBezTo>
                  <a:lnTo>
                    <a:pt x="46228" y="13808456"/>
                  </a:lnTo>
                  <a:cubicBezTo>
                    <a:pt x="20701" y="13808456"/>
                    <a:pt x="0" y="13787755"/>
                    <a:pt x="0" y="13762228"/>
                  </a:cubicBezTo>
                  <a:lnTo>
                    <a:pt x="0" y="46228"/>
                  </a:lnTo>
                  <a:cubicBezTo>
                    <a:pt x="0" y="20701"/>
                    <a:pt x="20701" y="0"/>
                    <a:pt x="46228" y="0"/>
                  </a:cubicBezTo>
                  <a:moveTo>
                    <a:pt x="46228" y="92456"/>
                  </a:moveTo>
                  <a:lnTo>
                    <a:pt x="46228" y="46228"/>
                  </a:lnTo>
                  <a:lnTo>
                    <a:pt x="92456" y="46228"/>
                  </a:lnTo>
                  <a:lnTo>
                    <a:pt x="92456" y="13762228"/>
                  </a:lnTo>
                  <a:lnTo>
                    <a:pt x="46228" y="13762228"/>
                  </a:lnTo>
                  <a:lnTo>
                    <a:pt x="46228" y="13716000"/>
                  </a:lnTo>
                  <a:lnTo>
                    <a:pt x="24430228" y="13716000"/>
                  </a:lnTo>
                  <a:lnTo>
                    <a:pt x="24430228" y="13762228"/>
                  </a:lnTo>
                  <a:lnTo>
                    <a:pt x="24384000" y="13762228"/>
                  </a:lnTo>
                  <a:lnTo>
                    <a:pt x="24384000" y="46228"/>
                  </a:lnTo>
                  <a:lnTo>
                    <a:pt x="24430228" y="46228"/>
                  </a:lnTo>
                  <a:lnTo>
                    <a:pt x="24430228" y="92456"/>
                  </a:lnTo>
                  <a:lnTo>
                    <a:pt x="46228" y="92456"/>
                  </a:lnTo>
                  <a:close/>
                </a:path>
              </a:pathLst>
            </a:custGeom>
            <a:solidFill>
              <a:srgbClr val="26265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132924" y="1393041"/>
            <a:ext cx="5372011" cy="98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1"/>
              </a:lnSpc>
            </a:pPr>
            <a:r>
              <a:rPr lang="en-US" sz="5467">
                <a:solidFill>
                  <a:srgbClr val="FFFFFF"/>
                </a:solidFill>
                <a:latin typeface="Poppins Bold"/>
              </a:rPr>
              <a:t>Limitations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38421" y="3041089"/>
            <a:ext cx="659406" cy="659406"/>
            <a:chOff x="0" y="0"/>
            <a:chExt cx="879208" cy="8792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3114" y="22987"/>
              <a:ext cx="833120" cy="833120"/>
            </a:xfrm>
            <a:custGeom>
              <a:avLst/>
              <a:gdLst/>
              <a:ahLst/>
              <a:cxnLst/>
              <a:rect r="r" b="b" t="t" l="l"/>
              <a:pathLst>
                <a:path h="833120" w="833120">
                  <a:moveTo>
                    <a:pt x="0" y="416560"/>
                  </a:moveTo>
                  <a:cubicBezTo>
                    <a:pt x="0" y="186563"/>
                    <a:pt x="186436" y="0"/>
                    <a:pt x="416560" y="0"/>
                  </a:cubicBezTo>
                  <a:cubicBezTo>
                    <a:pt x="646684" y="0"/>
                    <a:pt x="833120" y="186436"/>
                    <a:pt x="833120" y="416560"/>
                  </a:cubicBezTo>
                  <a:cubicBezTo>
                    <a:pt x="833120" y="646684"/>
                    <a:pt x="646684" y="833120"/>
                    <a:pt x="416560" y="833120"/>
                  </a:cubicBezTo>
                  <a:cubicBezTo>
                    <a:pt x="186436" y="833120"/>
                    <a:pt x="0" y="646684"/>
                    <a:pt x="0" y="416560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79221" cy="879221"/>
            </a:xfrm>
            <a:custGeom>
              <a:avLst/>
              <a:gdLst/>
              <a:ahLst/>
              <a:cxnLst/>
              <a:rect r="r" b="b" t="t" l="l"/>
              <a:pathLst>
                <a:path h="879221" w="879221">
                  <a:moveTo>
                    <a:pt x="0" y="439547"/>
                  </a:moveTo>
                  <a:cubicBezTo>
                    <a:pt x="0" y="196850"/>
                    <a:pt x="196850" y="0"/>
                    <a:pt x="439547" y="0"/>
                  </a:cubicBezTo>
                  <a:cubicBezTo>
                    <a:pt x="443865" y="0"/>
                    <a:pt x="448183" y="1270"/>
                    <a:pt x="451739" y="3556"/>
                  </a:cubicBezTo>
                  <a:lnTo>
                    <a:pt x="439547" y="23114"/>
                  </a:lnTo>
                  <a:lnTo>
                    <a:pt x="439547" y="0"/>
                  </a:lnTo>
                  <a:lnTo>
                    <a:pt x="439547" y="23114"/>
                  </a:lnTo>
                  <a:lnTo>
                    <a:pt x="439547" y="0"/>
                  </a:lnTo>
                  <a:cubicBezTo>
                    <a:pt x="682371" y="0"/>
                    <a:pt x="879221" y="196850"/>
                    <a:pt x="879221" y="439547"/>
                  </a:cubicBezTo>
                  <a:cubicBezTo>
                    <a:pt x="879221" y="445643"/>
                    <a:pt x="876808" y="451612"/>
                    <a:pt x="872490" y="455930"/>
                  </a:cubicBezTo>
                  <a:lnTo>
                    <a:pt x="856107" y="439547"/>
                  </a:lnTo>
                  <a:lnTo>
                    <a:pt x="879221" y="439547"/>
                  </a:lnTo>
                  <a:cubicBezTo>
                    <a:pt x="879221" y="682371"/>
                    <a:pt x="682371" y="879094"/>
                    <a:pt x="439674" y="879094"/>
                  </a:cubicBezTo>
                  <a:lnTo>
                    <a:pt x="439674" y="856107"/>
                  </a:lnTo>
                  <a:lnTo>
                    <a:pt x="439674" y="832993"/>
                  </a:lnTo>
                  <a:lnTo>
                    <a:pt x="439674" y="856107"/>
                  </a:lnTo>
                  <a:lnTo>
                    <a:pt x="439674" y="879221"/>
                  </a:lnTo>
                  <a:cubicBezTo>
                    <a:pt x="196850" y="879221"/>
                    <a:pt x="0" y="682371"/>
                    <a:pt x="0" y="439547"/>
                  </a:cubicBezTo>
                  <a:moveTo>
                    <a:pt x="46228" y="439547"/>
                  </a:moveTo>
                  <a:lnTo>
                    <a:pt x="23114" y="439547"/>
                  </a:lnTo>
                  <a:lnTo>
                    <a:pt x="46228" y="439547"/>
                  </a:lnTo>
                  <a:cubicBezTo>
                    <a:pt x="46228" y="656844"/>
                    <a:pt x="222377" y="832993"/>
                    <a:pt x="439674" y="832993"/>
                  </a:cubicBezTo>
                  <a:cubicBezTo>
                    <a:pt x="452374" y="832993"/>
                    <a:pt x="462788" y="843280"/>
                    <a:pt x="462788" y="856107"/>
                  </a:cubicBezTo>
                  <a:cubicBezTo>
                    <a:pt x="462788" y="868934"/>
                    <a:pt x="452501" y="879221"/>
                    <a:pt x="439674" y="879221"/>
                  </a:cubicBezTo>
                  <a:cubicBezTo>
                    <a:pt x="426847" y="879221"/>
                    <a:pt x="416560" y="868934"/>
                    <a:pt x="416560" y="856107"/>
                  </a:cubicBezTo>
                  <a:cubicBezTo>
                    <a:pt x="416560" y="843280"/>
                    <a:pt x="426847" y="832993"/>
                    <a:pt x="439674" y="832993"/>
                  </a:cubicBezTo>
                  <a:cubicBezTo>
                    <a:pt x="656971" y="832993"/>
                    <a:pt x="833120" y="656844"/>
                    <a:pt x="833120" y="439547"/>
                  </a:cubicBezTo>
                  <a:cubicBezTo>
                    <a:pt x="833120" y="433451"/>
                    <a:pt x="835533" y="427482"/>
                    <a:pt x="839851" y="423164"/>
                  </a:cubicBezTo>
                  <a:lnTo>
                    <a:pt x="856234" y="439547"/>
                  </a:lnTo>
                  <a:lnTo>
                    <a:pt x="832993" y="439547"/>
                  </a:lnTo>
                  <a:cubicBezTo>
                    <a:pt x="832993" y="222250"/>
                    <a:pt x="656844" y="46101"/>
                    <a:pt x="439547" y="46101"/>
                  </a:cubicBezTo>
                  <a:cubicBezTo>
                    <a:pt x="435229" y="46101"/>
                    <a:pt x="430911" y="44831"/>
                    <a:pt x="427355" y="42545"/>
                  </a:cubicBezTo>
                  <a:lnTo>
                    <a:pt x="439547" y="22987"/>
                  </a:lnTo>
                  <a:lnTo>
                    <a:pt x="439547" y="46228"/>
                  </a:lnTo>
                  <a:cubicBezTo>
                    <a:pt x="222377" y="46228"/>
                    <a:pt x="46228" y="222377"/>
                    <a:pt x="46228" y="439547"/>
                  </a:cubicBezTo>
                  <a:close/>
                </a:path>
              </a:pathLst>
            </a:custGeom>
            <a:solidFill>
              <a:srgbClr val="F2B42D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40490" y="3032382"/>
            <a:ext cx="64650" cy="55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1"/>
              </a:lnSpc>
            </a:pPr>
            <a:r>
              <a:rPr lang="en-US" sz="3279">
                <a:solidFill>
                  <a:srgbClr val="F2B42D"/>
                </a:solidFill>
                <a:latin typeface="Poppins 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9835" y="3085212"/>
            <a:ext cx="3449025" cy="46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0"/>
              </a:lnSpc>
            </a:pPr>
            <a:r>
              <a:rPr lang="en-US" sz="2733">
                <a:solidFill>
                  <a:srgbClr val="F2B42D"/>
                </a:solidFill>
                <a:latin typeface="Poppins Bold"/>
              </a:rPr>
              <a:t>Vendor Lock-In </a:t>
            </a:r>
            <a:r>
              <a:rPr lang="en-US" sz="2733">
                <a:solidFill>
                  <a:srgbClr val="000000"/>
                </a:solidFill>
                <a:ea typeface="Poppins Bold"/>
              </a:rPr>
              <a:t>🔐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9816" y="3749287"/>
            <a:ext cx="3449025" cy="230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187">
                <a:solidFill>
                  <a:srgbClr val="FFFFFF"/>
                </a:solidFill>
                <a:latin typeface="Poppins"/>
              </a:rPr>
              <a:t>Reliance on a specific cloud provider may limit portability, requiring careful consideration of long-term implications.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550858" y="2989609"/>
            <a:ext cx="746406" cy="659406"/>
            <a:chOff x="0" y="0"/>
            <a:chExt cx="995208" cy="8792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23114" y="22987"/>
              <a:ext cx="949071" cy="833120"/>
            </a:xfrm>
            <a:custGeom>
              <a:avLst/>
              <a:gdLst/>
              <a:ahLst/>
              <a:cxnLst/>
              <a:rect r="r" b="b" t="t" l="l"/>
              <a:pathLst>
                <a:path h="833120" w="949071">
                  <a:moveTo>
                    <a:pt x="0" y="416560"/>
                  </a:moveTo>
                  <a:cubicBezTo>
                    <a:pt x="0" y="186563"/>
                    <a:pt x="187706" y="0"/>
                    <a:pt x="419227" y="0"/>
                  </a:cubicBezTo>
                  <a:lnTo>
                    <a:pt x="529844" y="0"/>
                  </a:lnTo>
                  <a:cubicBezTo>
                    <a:pt x="761365" y="0"/>
                    <a:pt x="949071" y="186436"/>
                    <a:pt x="949071" y="416560"/>
                  </a:cubicBezTo>
                  <a:cubicBezTo>
                    <a:pt x="949071" y="646684"/>
                    <a:pt x="761365" y="833120"/>
                    <a:pt x="529844" y="833120"/>
                  </a:cubicBezTo>
                  <a:lnTo>
                    <a:pt x="419227" y="833120"/>
                  </a:lnTo>
                  <a:cubicBezTo>
                    <a:pt x="187706" y="833120"/>
                    <a:pt x="0" y="646684"/>
                    <a:pt x="0" y="416560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5172" cy="879221"/>
            </a:xfrm>
            <a:custGeom>
              <a:avLst/>
              <a:gdLst/>
              <a:ahLst/>
              <a:cxnLst/>
              <a:rect r="r" b="b" t="t" l="l"/>
              <a:pathLst>
                <a:path h="879221" w="995172">
                  <a:moveTo>
                    <a:pt x="0" y="439547"/>
                  </a:moveTo>
                  <a:cubicBezTo>
                    <a:pt x="0" y="196723"/>
                    <a:pt x="198120" y="0"/>
                    <a:pt x="442341" y="0"/>
                  </a:cubicBezTo>
                  <a:lnTo>
                    <a:pt x="552958" y="0"/>
                  </a:lnTo>
                  <a:lnTo>
                    <a:pt x="552958" y="23114"/>
                  </a:lnTo>
                  <a:lnTo>
                    <a:pt x="552958" y="0"/>
                  </a:lnTo>
                  <a:cubicBezTo>
                    <a:pt x="797052" y="0"/>
                    <a:pt x="995172" y="196723"/>
                    <a:pt x="995172" y="439547"/>
                  </a:cubicBezTo>
                  <a:cubicBezTo>
                    <a:pt x="995172" y="445643"/>
                    <a:pt x="992759" y="451612"/>
                    <a:pt x="988441" y="455930"/>
                  </a:cubicBezTo>
                  <a:lnTo>
                    <a:pt x="972058" y="439547"/>
                  </a:lnTo>
                  <a:lnTo>
                    <a:pt x="995172" y="439547"/>
                  </a:lnTo>
                  <a:cubicBezTo>
                    <a:pt x="995172" y="682498"/>
                    <a:pt x="797052" y="879094"/>
                    <a:pt x="552831" y="879094"/>
                  </a:cubicBezTo>
                  <a:lnTo>
                    <a:pt x="552831" y="856107"/>
                  </a:lnTo>
                  <a:lnTo>
                    <a:pt x="552831" y="879221"/>
                  </a:lnTo>
                  <a:lnTo>
                    <a:pt x="442341" y="879221"/>
                  </a:lnTo>
                  <a:lnTo>
                    <a:pt x="442341" y="856107"/>
                  </a:lnTo>
                  <a:lnTo>
                    <a:pt x="442341" y="879221"/>
                  </a:lnTo>
                  <a:cubicBezTo>
                    <a:pt x="198120" y="879221"/>
                    <a:pt x="0" y="682498"/>
                    <a:pt x="0" y="439547"/>
                  </a:cubicBezTo>
                  <a:moveTo>
                    <a:pt x="46228" y="439547"/>
                  </a:moveTo>
                  <a:lnTo>
                    <a:pt x="23114" y="439547"/>
                  </a:lnTo>
                  <a:lnTo>
                    <a:pt x="46228" y="439547"/>
                  </a:lnTo>
                  <a:cubicBezTo>
                    <a:pt x="46228" y="656717"/>
                    <a:pt x="223393" y="832993"/>
                    <a:pt x="442341" y="832993"/>
                  </a:cubicBezTo>
                  <a:lnTo>
                    <a:pt x="552958" y="832993"/>
                  </a:lnTo>
                  <a:cubicBezTo>
                    <a:pt x="771906" y="832993"/>
                    <a:pt x="949071" y="656717"/>
                    <a:pt x="949071" y="439547"/>
                  </a:cubicBezTo>
                  <a:cubicBezTo>
                    <a:pt x="949071" y="433451"/>
                    <a:pt x="951484" y="427482"/>
                    <a:pt x="955802" y="423164"/>
                  </a:cubicBezTo>
                  <a:lnTo>
                    <a:pt x="972185" y="439547"/>
                  </a:lnTo>
                  <a:lnTo>
                    <a:pt x="948944" y="439547"/>
                  </a:lnTo>
                  <a:cubicBezTo>
                    <a:pt x="948944" y="222377"/>
                    <a:pt x="771779" y="46101"/>
                    <a:pt x="552831" y="46101"/>
                  </a:cubicBezTo>
                  <a:lnTo>
                    <a:pt x="442341" y="46101"/>
                  </a:lnTo>
                  <a:lnTo>
                    <a:pt x="442341" y="23114"/>
                  </a:lnTo>
                  <a:lnTo>
                    <a:pt x="442341" y="46228"/>
                  </a:lnTo>
                  <a:cubicBezTo>
                    <a:pt x="223393" y="46228"/>
                    <a:pt x="46228" y="222504"/>
                    <a:pt x="46228" y="439547"/>
                  </a:cubicBezTo>
                  <a:close/>
                </a:path>
              </a:pathLst>
            </a:custGeom>
            <a:solidFill>
              <a:srgbClr val="D7425E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5765932" y="2980902"/>
            <a:ext cx="99150" cy="55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1"/>
              </a:lnSpc>
            </a:pPr>
            <a:r>
              <a:rPr lang="en-US" sz="3279">
                <a:solidFill>
                  <a:srgbClr val="D7425E"/>
                </a:solidFill>
                <a:latin typeface="Poppins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59175" y="2989795"/>
            <a:ext cx="4668150" cy="9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0"/>
              </a:lnSpc>
            </a:pPr>
            <a:r>
              <a:rPr lang="en-US" sz="2733">
                <a:solidFill>
                  <a:srgbClr val="D7425E"/>
                </a:solidFill>
                <a:latin typeface="Poppins Bold"/>
              </a:rPr>
              <a:t>Debugging Challenges </a:t>
            </a:r>
            <a:r>
              <a:rPr lang="en-US" sz="2733">
                <a:solidFill>
                  <a:srgbClr val="000000"/>
                </a:solidFill>
                <a:ea typeface="Poppins Bold"/>
              </a:rPr>
              <a:t>🐞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11706" y="4088025"/>
            <a:ext cx="4668150" cy="186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187">
                <a:solidFill>
                  <a:srgbClr val="FFFFFF"/>
                </a:solidFill>
                <a:latin typeface="Poppins"/>
              </a:rPr>
              <a:t>Identifying and resolving issues in complex serverless IoT setups can be more challenging compared to traditional architectures.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24171" y="7007657"/>
            <a:ext cx="659585" cy="659585"/>
            <a:chOff x="0" y="0"/>
            <a:chExt cx="879447" cy="8794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3114" y="23114"/>
              <a:ext cx="833120" cy="833120"/>
            </a:xfrm>
            <a:custGeom>
              <a:avLst/>
              <a:gdLst/>
              <a:ahLst/>
              <a:cxnLst/>
              <a:rect r="r" b="b" t="t" l="l"/>
              <a:pathLst>
                <a:path h="833120" w="833120">
                  <a:moveTo>
                    <a:pt x="0" y="416560"/>
                  </a:moveTo>
                  <a:cubicBezTo>
                    <a:pt x="0" y="186436"/>
                    <a:pt x="186563" y="0"/>
                    <a:pt x="416560" y="0"/>
                  </a:cubicBezTo>
                  <a:cubicBezTo>
                    <a:pt x="646557" y="0"/>
                    <a:pt x="833120" y="186563"/>
                    <a:pt x="833120" y="416560"/>
                  </a:cubicBezTo>
                  <a:cubicBezTo>
                    <a:pt x="833120" y="646557"/>
                    <a:pt x="646557" y="833120"/>
                    <a:pt x="416560" y="833120"/>
                  </a:cubicBezTo>
                  <a:cubicBezTo>
                    <a:pt x="186563" y="833120"/>
                    <a:pt x="0" y="646557"/>
                    <a:pt x="0" y="416560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79475" cy="879475"/>
            </a:xfrm>
            <a:custGeom>
              <a:avLst/>
              <a:gdLst/>
              <a:ahLst/>
              <a:cxnLst/>
              <a:rect r="r" b="b" t="t" l="l"/>
              <a:pathLst>
                <a:path h="879475" w="879475">
                  <a:moveTo>
                    <a:pt x="0" y="439674"/>
                  </a:moveTo>
                  <a:cubicBezTo>
                    <a:pt x="0" y="196850"/>
                    <a:pt x="196850" y="0"/>
                    <a:pt x="439674" y="0"/>
                  </a:cubicBezTo>
                  <a:cubicBezTo>
                    <a:pt x="443992" y="0"/>
                    <a:pt x="448310" y="1270"/>
                    <a:pt x="451866" y="3556"/>
                  </a:cubicBezTo>
                  <a:lnTo>
                    <a:pt x="439674" y="23114"/>
                  </a:lnTo>
                  <a:lnTo>
                    <a:pt x="439674" y="0"/>
                  </a:lnTo>
                  <a:lnTo>
                    <a:pt x="439674" y="23114"/>
                  </a:lnTo>
                  <a:lnTo>
                    <a:pt x="439674" y="0"/>
                  </a:lnTo>
                  <a:cubicBezTo>
                    <a:pt x="682625" y="0"/>
                    <a:pt x="879475" y="196850"/>
                    <a:pt x="879475" y="439674"/>
                  </a:cubicBezTo>
                  <a:cubicBezTo>
                    <a:pt x="879475" y="445770"/>
                    <a:pt x="877062" y="451739"/>
                    <a:pt x="872744" y="456057"/>
                  </a:cubicBezTo>
                  <a:lnTo>
                    <a:pt x="856361" y="439674"/>
                  </a:lnTo>
                  <a:lnTo>
                    <a:pt x="879475" y="439674"/>
                  </a:lnTo>
                  <a:cubicBezTo>
                    <a:pt x="879475" y="682498"/>
                    <a:pt x="682625" y="879348"/>
                    <a:pt x="439801" y="879348"/>
                  </a:cubicBezTo>
                  <a:lnTo>
                    <a:pt x="439801" y="856361"/>
                  </a:lnTo>
                  <a:lnTo>
                    <a:pt x="439801" y="833247"/>
                  </a:lnTo>
                  <a:lnTo>
                    <a:pt x="439801" y="856361"/>
                  </a:lnTo>
                  <a:lnTo>
                    <a:pt x="439801" y="879475"/>
                  </a:lnTo>
                  <a:cubicBezTo>
                    <a:pt x="196850" y="879475"/>
                    <a:pt x="0" y="682625"/>
                    <a:pt x="0" y="439674"/>
                  </a:cubicBezTo>
                  <a:moveTo>
                    <a:pt x="46228" y="439674"/>
                  </a:moveTo>
                  <a:lnTo>
                    <a:pt x="23114" y="439674"/>
                  </a:lnTo>
                  <a:lnTo>
                    <a:pt x="46228" y="439674"/>
                  </a:lnTo>
                  <a:cubicBezTo>
                    <a:pt x="46228" y="656971"/>
                    <a:pt x="222377" y="833247"/>
                    <a:pt x="439801" y="833247"/>
                  </a:cubicBezTo>
                  <a:cubicBezTo>
                    <a:pt x="452501" y="833247"/>
                    <a:pt x="462915" y="843534"/>
                    <a:pt x="462915" y="856361"/>
                  </a:cubicBezTo>
                  <a:cubicBezTo>
                    <a:pt x="462915" y="869188"/>
                    <a:pt x="452628" y="879475"/>
                    <a:pt x="439801" y="879475"/>
                  </a:cubicBezTo>
                  <a:cubicBezTo>
                    <a:pt x="426974" y="879475"/>
                    <a:pt x="416687" y="869188"/>
                    <a:pt x="416687" y="856361"/>
                  </a:cubicBezTo>
                  <a:cubicBezTo>
                    <a:pt x="416687" y="843534"/>
                    <a:pt x="426974" y="833247"/>
                    <a:pt x="439801" y="833247"/>
                  </a:cubicBezTo>
                  <a:cubicBezTo>
                    <a:pt x="657098" y="833247"/>
                    <a:pt x="833374" y="657098"/>
                    <a:pt x="833374" y="439674"/>
                  </a:cubicBezTo>
                  <a:cubicBezTo>
                    <a:pt x="833374" y="433578"/>
                    <a:pt x="835787" y="427609"/>
                    <a:pt x="840105" y="423291"/>
                  </a:cubicBezTo>
                  <a:lnTo>
                    <a:pt x="856488" y="439674"/>
                  </a:lnTo>
                  <a:lnTo>
                    <a:pt x="833247" y="439674"/>
                  </a:lnTo>
                  <a:cubicBezTo>
                    <a:pt x="833247" y="222377"/>
                    <a:pt x="657098" y="46101"/>
                    <a:pt x="439674" y="46101"/>
                  </a:cubicBezTo>
                  <a:cubicBezTo>
                    <a:pt x="435356" y="46101"/>
                    <a:pt x="431038" y="44831"/>
                    <a:pt x="427482" y="42545"/>
                  </a:cubicBezTo>
                  <a:lnTo>
                    <a:pt x="439674" y="22987"/>
                  </a:lnTo>
                  <a:lnTo>
                    <a:pt x="439674" y="46228"/>
                  </a:lnTo>
                  <a:cubicBezTo>
                    <a:pt x="222377" y="46228"/>
                    <a:pt x="46228" y="222377"/>
                    <a:pt x="46228" y="439674"/>
                  </a:cubicBezTo>
                  <a:close/>
                </a:path>
              </a:pathLst>
            </a:custGeom>
            <a:solidFill>
              <a:srgbClr val="DD785E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26240" y="6998950"/>
            <a:ext cx="64650" cy="55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1"/>
              </a:lnSpc>
            </a:pPr>
            <a:r>
              <a:rPr lang="en-US" sz="3279">
                <a:solidFill>
                  <a:srgbClr val="DD785E"/>
                </a:solidFill>
                <a:latin typeface="Poppins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35584" y="7051775"/>
            <a:ext cx="4848900" cy="46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0"/>
              </a:lnSpc>
            </a:pPr>
            <a:r>
              <a:rPr lang="en-US" sz="2733">
                <a:solidFill>
                  <a:srgbClr val="DD785E"/>
                </a:solidFill>
                <a:latin typeface="Poppins Bold"/>
              </a:rPr>
              <a:t>Data Security Concerns </a:t>
            </a:r>
            <a:r>
              <a:rPr lang="en-US" sz="2733">
                <a:solidFill>
                  <a:srgbClr val="000000"/>
                </a:solidFill>
                <a:ea typeface="Poppins Bold"/>
              </a:rPr>
              <a:t>🔒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35566" y="7715855"/>
            <a:ext cx="8261509" cy="968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187">
                <a:solidFill>
                  <a:srgbClr val="FFFFFF"/>
                </a:solidFill>
                <a:latin typeface="Poppins"/>
              </a:rPr>
              <a:t>Data privacy, encryption, and compliance should be carefully addressed when using serverless IoT for sensitive information.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DAFw-XmpUuA</dc:identifier>
  <dcterms:modified xsi:type="dcterms:W3CDTF">2011-08-01T06:04:30Z</dcterms:modified>
  <cp:revision>1</cp:revision>
  <dc:title>Serverless-IoT-for-Data-Processing (1).pptx</dc:title>
</cp:coreProperties>
</file>